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0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4347D-F70D-41B4-9177-330008C3A36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161AC-027C-471F-A219-9F66C3928F5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4077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4843"/>
          <a:stretch/>
        </p:blipFill>
        <p:spPr>
          <a:xfrm>
            <a:off x="0" y="1883367"/>
            <a:ext cx="7443602" cy="309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95033"/>
            <a:ext cx="5451900" cy="246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477168"/>
            <a:ext cx="6655800" cy="13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620333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999333"/>
            <a:ext cx="8229600" cy="4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477168"/>
            <a:ext cx="6655800" cy="13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620333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999333"/>
            <a:ext cx="3929700" cy="4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757101" y="1999333"/>
            <a:ext cx="3929700" cy="4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477168"/>
            <a:ext cx="6655800" cy="13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620333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999333"/>
            <a:ext cx="2520300" cy="4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311850" y="1999333"/>
            <a:ext cx="2520300" cy="4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6166500" y="1999333"/>
            <a:ext cx="2520300" cy="4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477168"/>
            <a:ext cx="6655800" cy="13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620333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0"/>
          <p:cNvGrpSpPr/>
          <p:nvPr/>
        </p:nvGrpSpPr>
        <p:grpSpPr>
          <a:xfrm>
            <a:off x="1507076" y="5778967"/>
            <a:ext cx="6144575" cy="717000"/>
            <a:chOff x="1507075" y="4334225"/>
            <a:chExt cx="6144575" cy="537750"/>
          </a:xfrm>
        </p:grpSpPr>
        <p:pic>
          <p:nvPicPr>
            <p:cNvPr id="61" name="Google Shape;6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07075" y="4334225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665564" y="4342210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646175" y="5849139"/>
            <a:ext cx="58515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 - Ligh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20333"/>
            <a:ext cx="5868600" cy="1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9333"/>
            <a:ext cx="8229600" cy="4169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3412CDF9-7F5D-490F-8993-598DFFA33544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3A59751C-CD13-47A4-AF77-8CC5734C64AE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7" Type="http://schemas.openxmlformats.org/officeDocument/2006/relationships/image" Target="../media/image7.png"/><Relationship Id="rId2" Type="http://schemas.microsoft.com/office/2007/relationships/media" Target="../media/media10.wav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2" Type="http://schemas.microsoft.com/office/2007/relationships/media" Target="../media/media11.wav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12.wav"/><Relationship Id="rId7" Type="http://schemas.openxmlformats.org/officeDocument/2006/relationships/image" Target="../media/image16.png"/><Relationship Id="rId2" Type="http://schemas.microsoft.com/office/2007/relationships/media" Target="../media/media12.wav"/><Relationship Id="rId1" Type="http://schemas.openxmlformats.org/officeDocument/2006/relationships/themeOverride" Target="../theme/themeOverride1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3.wav"/><Relationship Id="rId4" Type="http://schemas.microsoft.com/office/2007/relationships/media" Target="../media/media13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1.wav"/><Relationship Id="rId7" Type="http://schemas.openxmlformats.org/officeDocument/2006/relationships/notesSlide" Target="../notesSlides/notesSlide1.xml"/><Relationship Id="rId2" Type="http://schemas.microsoft.com/office/2007/relationships/media" Target="../media/media1.wav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5.xml"/><Relationship Id="rId5" Type="http://schemas.openxmlformats.org/officeDocument/2006/relationships/audio" Target="../media/media2.wav"/><Relationship Id="rId4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wav"/><Relationship Id="rId7" Type="http://schemas.openxmlformats.org/officeDocument/2006/relationships/notesSlide" Target="../notesSlides/notesSlide2.xml"/><Relationship Id="rId2" Type="http://schemas.microsoft.com/office/2007/relationships/media" Target="../media/media3.wav"/><Relationship Id="rId1" Type="http://schemas.openxmlformats.org/officeDocument/2006/relationships/themeOverride" Target="../theme/themeOverride3.xml"/><Relationship Id="rId6" Type="http://schemas.openxmlformats.org/officeDocument/2006/relationships/slideLayout" Target="../slideLayouts/slideLayout6.xml"/><Relationship Id="rId5" Type="http://schemas.openxmlformats.org/officeDocument/2006/relationships/audio" Target="../media/media4.wav"/><Relationship Id="rId4" Type="http://schemas.microsoft.com/office/2007/relationships/media" Target="../media/media4.wav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5.wav"/><Relationship Id="rId7" Type="http://schemas.openxmlformats.org/officeDocument/2006/relationships/notesSlide" Target="../notesSlides/notesSlide3.xml"/><Relationship Id="rId2" Type="http://schemas.microsoft.com/office/2007/relationships/media" Target="../media/media5.wav"/><Relationship Id="rId1" Type="http://schemas.openxmlformats.org/officeDocument/2006/relationships/themeOverride" Target="../theme/themeOverride4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6.wav"/><Relationship Id="rId4" Type="http://schemas.microsoft.com/office/2007/relationships/media" Target="../media/media6.wav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7.wav"/><Relationship Id="rId7" Type="http://schemas.openxmlformats.org/officeDocument/2006/relationships/notesSlide" Target="../notesSlides/notesSlide5.xml"/><Relationship Id="rId2" Type="http://schemas.microsoft.com/office/2007/relationships/media" Target="../media/media7.wav"/><Relationship Id="rId1" Type="http://schemas.openxmlformats.org/officeDocument/2006/relationships/themeOverride" Target="../theme/themeOverride6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8.wav"/><Relationship Id="rId10" Type="http://schemas.openxmlformats.org/officeDocument/2006/relationships/image" Target="../media/image7.png"/><Relationship Id="rId4" Type="http://schemas.microsoft.com/office/2007/relationships/media" Target="../media/media8.wav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2" Type="http://schemas.microsoft.com/office/2007/relationships/media" Target="../media/media9.wav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479032" y="1772816"/>
            <a:ext cx="612068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ES" sz="5400" b="1" dirty="0" smtClean="0">
                <a:ln/>
                <a:solidFill>
                  <a:schemeClr val="accent3"/>
                </a:solidFill>
              </a:rPr>
              <a:t>GUIA N°3</a:t>
            </a:r>
          </a:p>
          <a:p>
            <a:pPr algn="ctr"/>
            <a:endParaRPr lang="es-ES" sz="5400" b="1" dirty="0" smtClean="0">
              <a:ln/>
              <a:solidFill>
                <a:schemeClr val="accent3"/>
              </a:solidFill>
            </a:endParaRPr>
          </a:p>
          <a:p>
            <a:pPr algn="ctr"/>
            <a:r>
              <a:rPr lang="es-ES" sz="5400" b="1" dirty="0" smtClean="0">
                <a:ln/>
                <a:solidFill>
                  <a:schemeClr val="accent3"/>
                </a:solidFill>
              </a:rPr>
              <a:t>LOGICA I – LSI</a:t>
            </a:r>
          </a:p>
          <a:p>
            <a:pPr algn="ctr"/>
            <a:r>
              <a:rPr lang="es-ES" sz="5400" b="1" dirty="0" smtClean="0">
                <a:ln/>
                <a:solidFill>
                  <a:schemeClr val="accent3"/>
                </a:solidFill>
              </a:rPr>
              <a:t>(2° PARTE)</a:t>
            </a:r>
            <a:endParaRPr lang="es-ES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35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Google Shape;81;p14"/>
          <p:cNvSpPr txBox="1">
            <a:spLocks/>
          </p:cNvSpPr>
          <p:nvPr/>
        </p:nvSpPr>
        <p:spPr>
          <a:xfrm>
            <a:off x="308007" y="649540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6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ACTIVIDAD 15.</a:t>
            </a:r>
            <a:endParaRPr lang="es-AR" sz="36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79512" y="1678280"/>
            <a:ext cx="8532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>
                <a:latin typeface="Arial Narrow" panose="020B0606020202030204" pitchFamily="34" charset="0"/>
              </a:rPr>
              <a:t>En esta actividad, tienen que tomar todas las simbolizaciones de la actividad 10 y negarlas utilizando las LEYES DE OPOSICIÓN ARÍSTOTELICA Y LAS DE INTERCAMBIO DE CUANTIFICADORES, estas son las leyes que se utilizan para negar las proposiciones complejas categóricas y las simples. Una ayuda para entender mejor este contenido, haré el siguiente cuadro resumen:</a:t>
            </a:r>
          </a:p>
          <a:p>
            <a:pPr algn="ctr"/>
            <a:endParaRPr lang="es-AR" sz="1600" b="1" dirty="0" smtClean="0">
              <a:solidFill>
                <a:schemeClr val="bg1"/>
              </a:solidFill>
              <a:latin typeface="Arial Narrow" panose="020B0606020202030204" pitchFamily="34" charset="0"/>
              <a:sym typeface="Symbol"/>
            </a:endParaRPr>
          </a:p>
          <a:p>
            <a:pPr algn="ctr"/>
            <a:r>
              <a:rPr lang="es-AR" sz="20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A </a:t>
            </a:r>
            <a:r>
              <a:rPr lang="es-AR" sz="2000" b="1" dirty="0" smtClean="0">
                <a:solidFill>
                  <a:schemeClr val="bg1"/>
                </a:solidFill>
                <a:sym typeface="Symbol"/>
              </a:rPr>
              <a:t> O</a:t>
            </a:r>
          </a:p>
          <a:p>
            <a:pPr algn="ctr"/>
            <a:r>
              <a:rPr lang="es-AR" sz="20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E </a:t>
            </a:r>
            <a:r>
              <a:rPr lang="es-AR" sz="2000" b="1" dirty="0">
                <a:solidFill>
                  <a:schemeClr val="bg1"/>
                </a:solidFill>
                <a:sym typeface="Symbol"/>
              </a:rPr>
              <a:t> </a:t>
            </a:r>
            <a:r>
              <a:rPr lang="es-AR" sz="2000" b="1" dirty="0" smtClean="0">
                <a:solidFill>
                  <a:schemeClr val="bg1"/>
                </a:solidFill>
                <a:sym typeface="Symbol"/>
              </a:rPr>
              <a:t>I</a:t>
            </a:r>
          </a:p>
          <a:p>
            <a:pPr algn="ctr"/>
            <a:r>
              <a:rPr lang="es-AR" sz="20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I </a:t>
            </a:r>
            <a:r>
              <a:rPr lang="es-AR" sz="2000" b="1" dirty="0">
                <a:solidFill>
                  <a:schemeClr val="bg1"/>
                </a:solidFill>
                <a:sym typeface="Symbol"/>
              </a:rPr>
              <a:t> </a:t>
            </a:r>
            <a:r>
              <a:rPr lang="es-AR" sz="2000" b="1" dirty="0" smtClean="0">
                <a:solidFill>
                  <a:schemeClr val="bg1"/>
                </a:solidFill>
                <a:sym typeface="Symbol"/>
              </a:rPr>
              <a:t>E</a:t>
            </a:r>
          </a:p>
          <a:p>
            <a:pPr algn="ctr"/>
            <a:r>
              <a:rPr lang="es-AR" sz="20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O </a:t>
            </a:r>
            <a:r>
              <a:rPr lang="es-AR" sz="2000" b="1" dirty="0">
                <a:solidFill>
                  <a:schemeClr val="bg1"/>
                </a:solidFill>
                <a:sym typeface="Symbol"/>
              </a:rPr>
              <a:t> </a:t>
            </a:r>
            <a:r>
              <a:rPr lang="es-AR" sz="2000" b="1" dirty="0" smtClean="0">
                <a:solidFill>
                  <a:schemeClr val="bg1"/>
                </a:solidFill>
                <a:sym typeface="Symbol"/>
              </a:rPr>
              <a:t>A</a:t>
            </a:r>
            <a:endParaRPr lang="es-AR" sz="2000" b="1" dirty="0">
              <a:solidFill>
                <a:schemeClr val="bg1"/>
              </a:solidFill>
              <a:sym typeface="Symbol"/>
            </a:endParaRPr>
          </a:p>
          <a:p>
            <a:pPr algn="ctr"/>
            <a:endParaRPr lang="es-AR" sz="1600" b="1" dirty="0">
              <a:solidFill>
                <a:schemeClr val="bg1"/>
              </a:solidFill>
              <a:sym typeface="Symbol"/>
            </a:endParaRPr>
          </a:p>
          <a:p>
            <a:pPr algn="ctr"/>
            <a:endParaRPr lang="es-AR" sz="1600" b="1" dirty="0">
              <a:solidFill>
                <a:schemeClr val="bg1"/>
              </a:solidFill>
              <a:sym typeface="Symbol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6" t="44687" r="42201" b="23691"/>
          <a:stretch/>
        </p:blipFill>
        <p:spPr bwMode="auto">
          <a:xfrm>
            <a:off x="5008207" y="3429000"/>
            <a:ext cx="2948169" cy="163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Sonido grabad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52320" y="2756925"/>
            <a:ext cx="609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2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11</a:t>
            </a:fld>
            <a:endParaRPr lang="es-AR"/>
          </a:p>
        </p:txBody>
      </p:sp>
      <p:sp>
        <p:nvSpPr>
          <p:cNvPr id="5" name="4 CuadroTexto"/>
          <p:cNvSpPr txBox="1"/>
          <p:nvPr/>
        </p:nvSpPr>
        <p:spPr>
          <a:xfrm>
            <a:off x="156204" y="1044986"/>
            <a:ext cx="792088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Tomaré las mismas que he simbolizado en la actividad 10.</a:t>
            </a:r>
          </a:p>
          <a:p>
            <a:endParaRPr lang="es-AR" sz="1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r>
              <a:rPr lang="es-AR" sz="1600" b="1" dirty="0" smtClean="0">
                <a:solidFill>
                  <a:schemeClr val="tx1"/>
                </a:solidFill>
              </a:rPr>
              <a:t>1.  </a:t>
            </a:r>
            <a:r>
              <a:rPr lang="es-AR" sz="1600" b="1" dirty="0">
                <a:solidFill>
                  <a:schemeClr val="tx1"/>
                </a:solidFill>
              </a:rPr>
              <a:t>Todos son inteligentes pero algunos no leen las consignas.</a:t>
            </a:r>
          </a:p>
          <a:p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p(x): x es inteligente 		q(x): x lee las consignas</a:t>
            </a:r>
          </a:p>
          <a:p>
            <a:pPr algn="ctr"/>
            <a:r>
              <a:rPr lang="es-AR" sz="1800" b="1" dirty="0" smtClean="0">
                <a:solidFill>
                  <a:schemeClr val="accent5"/>
                </a:solidFill>
                <a:latin typeface="Arial Narrow" panose="020B0606020202030204" pitchFamily="34" charset="0"/>
                <a:sym typeface="Symbol"/>
              </a:rPr>
              <a:t>x: p(x)  x: q(x)</a:t>
            </a:r>
          </a:p>
          <a:p>
            <a:endParaRPr lang="es-AR" sz="1600" b="1" dirty="0" smtClean="0">
              <a:solidFill>
                <a:schemeClr val="tx1"/>
              </a:solidFill>
              <a:latin typeface="Arial Narrow" panose="020B0606020202030204" pitchFamily="34" charset="0"/>
              <a:sym typeface="Symbol"/>
            </a:endParaRPr>
          </a:p>
          <a:p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NEGACIÓN: </a:t>
            </a:r>
            <a:r>
              <a:rPr lang="es-AR" sz="16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</a:t>
            </a:r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 (</a:t>
            </a:r>
            <a:r>
              <a:rPr lang="es-AR" sz="16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x: p(x) </a:t>
            </a:r>
            <a:r>
              <a:rPr lang="es-AR" sz="1600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</a:t>
            </a:r>
            <a:r>
              <a:rPr lang="es-AR" sz="16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 x: </a:t>
            </a:r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 q(x))</a:t>
            </a:r>
            <a:r>
              <a:rPr lang="es-AR" sz="1600" b="1" dirty="0">
                <a:solidFill>
                  <a:schemeClr val="bg1"/>
                </a:solidFill>
                <a:sym typeface="Symbol"/>
              </a:rPr>
              <a:t> </a:t>
            </a:r>
            <a:r>
              <a:rPr lang="es-AR" sz="1600" b="1" dirty="0" smtClean="0">
                <a:solidFill>
                  <a:schemeClr val="bg1"/>
                </a:solidFill>
                <a:sym typeface="Symbol"/>
              </a:rPr>
              <a:t> </a:t>
            </a:r>
            <a:r>
              <a:rPr lang="es-AR" sz="16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 </a:t>
            </a:r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</a:t>
            </a:r>
            <a:r>
              <a:rPr lang="es-AR" sz="16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x: p(x) </a:t>
            </a:r>
            <a:r>
              <a:rPr lang="es-AR" sz="16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</a:t>
            </a:r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 </a:t>
            </a:r>
            <a:r>
              <a:rPr lang="es-AR" sz="16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 </a:t>
            </a:r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</a:t>
            </a:r>
            <a:r>
              <a:rPr lang="es-AR" sz="16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x:  q(x</a:t>
            </a:r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) </a:t>
            </a:r>
            <a:r>
              <a:rPr lang="es-AR" sz="1600" b="1" dirty="0">
                <a:solidFill>
                  <a:schemeClr val="tx1"/>
                </a:solidFill>
                <a:sym typeface="Symbol"/>
              </a:rPr>
              <a:t></a:t>
            </a:r>
            <a:r>
              <a:rPr lang="es-AR" sz="1600" b="1" dirty="0" smtClean="0">
                <a:solidFill>
                  <a:schemeClr val="tx1"/>
                </a:solidFill>
                <a:sym typeface="Symbol"/>
              </a:rPr>
              <a:t> </a:t>
            </a:r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</a:t>
            </a:r>
            <a:r>
              <a:rPr lang="es-AR" sz="16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:  </a:t>
            </a:r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p(x</a:t>
            </a:r>
            <a:r>
              <a:rPr lang="es-AR" sz="16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)   </a:t>
            </a:r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</a:t>
            </a:r>
            <a:r>
              <a:rPr lang="es-AR" sz="16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: </a:t>
            </a:r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q(x) </a:t>
            </a:r>
            <a:endParaRPr lang="es-AR" sz="1600" b="1" dirty="0">
              <a:solidFill>
                <a:schemeClr val="tx1"/>
              </a:solidFill>
              <a:latin typeface="Arial Narrow" panose="020B0606020202030204" pitchFamily="34" charset="0"/>
              <a:sym typeface="Symbol"/>
            </a:endParaRPr>
          </a:p>
          <a:p>
            <a:r>
              <a:rPr lang="es-AR" sz="1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		 </a:t>
            </a:r>
            <a:endParaRPr lang="es-AR" sz="1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s-AR" sz="1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s-AR" sz="1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s-AR" sz="1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s-AR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“ O BIEN, ALGUNOS NO SON INTELIGENTES, O BIEN TODOS LEEN LAS CONSIGNAS”</a:t>
            </a:r>
            <a:endParaRPr lang="es-AR" sz="20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ctr"/>
            <a:endParaRPr lang="es-AR" sz="20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AR" sz="1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s-AR" sz="1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s-AR" sz="1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s-AR" sz="1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s-AR" sz="1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>
            <a:off x="3239853" y="2851389"/>
            <a:ext cx="0" cy="31009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2627786" y="3071209"/>
            <a:ext cx="1296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100" b="1" dirty="0" smtClean="0"/>
              <a:t>DE MORGAN</a:t>
            </a:r>
            <a:endParaRPr lang="es-AR" sz="1100" b="1" dirty="0"/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5400092" y="2806651"/>
            <a:ext cx="0" cy="31009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4355976" y="3026472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100" b="1" dirty="0" smtClean="0"/>
              <a:t>INTERCAMBIO DE CUANTIFICADORES</a:t>
            </a:r>
            <a:endParaRPr lang="es-AR" sz="1100" b="1" dirty="0"/>
          </a:p>
        </p:txBody>
      </p:sp>
      <p:pic>
        <p:nvPicPr>
          <p:cNvPr id="11" name="Sonido grabad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3666" y="3161480"/>
            <a:ext cx="609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928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12</a:t>
            </a:fld>
            <a:endParaRPr lang="es-AR"/>
          </a:p>
        </p:txBody>
      </p:sp>
      <p:sp>
        <p:nvSpPr>
          <p:cNvPr id="5" name="4 CuadroTexto"/>
          <p:cNvSpPr txBox="1"/>
          <p:nvPr/>
        </p:nvSpPr>
        <p:spPr>
          <a:xfrm>
            <a:off x="35496" y="644691"/>
            <a:ext cx="892899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 dirty="0" smtClean="0">
                <a:solidFill>
                  <a:schemeClr val="tx1"/>
                </a:solidFill>
              </a:rPr>
              <a:t>6</a:t>
            </a:r>
            <a:r>
              <a:rPr lang="es-AR" sz="1400" b="1" dirty="0">
                <a:solidFill>
                  <a:schemeClr val="tx1"/>
                </a:solidFill>
              </a:rPr>
              <a:t>. Ningún alumno estudioso </a:t>
            </a:r>
            <a:r>
              <a:rPr lang="es-A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r>
              <a:rPr lang="es-AR" sz="1400" b="1" dirty="0">
                <a:solidFill>
                  <a:schemeClr val="tx1"/>
                </a:solidFill>
              </a:rPr>
              <a:t> aplazado.</a:t>
            </a:r>
          </a:p>
          <a:p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</a:rPr>
              <a:t>p(x): x es alumno estudioso		q(x): x es aplazado.</a:t>
            </a:r>
          </a:p>
          <a:p>
            <a:pPr algn="ctr"/>
            <a:endParaRPr lang="es-AR" sz="1400" b="1" dirty="0">
              <a:solidFill>
                <a:schemeClr val="tx1"/>
              </a:solidFill>
              <a:latin typeface="Arial Narrow" panose="020B0606020202030204" pitchFamily="34" charset="0"/>
              <a:sym typeface="Symbol"/>
            </a:endParaRPr>
          </a:p>
          <a:p>
            <a:pPr algn="ctr"/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x: ( p(x)   q(x) 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)</a:t>
            </a:r>
          </a:p>
          <a:p>
            <a:pPr algn="ctr"/>
            <a:endParaRPr lang="es-AR" sz="1400" b="1" dirty="0">
              <a:solidFill>
                <a:schemeClr val="tx1"/>
              </a:solidFill>
              <a:latin typeface="Arial Narrow" panose="020B0606020202030204" pitchFamily="34" charset="0"/>
              <a:sym typeface="Symbol"/>
            </a:endParaRPr>
          </a:p>
          <a:p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NEGACIÓN:  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x: ( p(x)   q(x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)  </a:t>
            </a:r>
            <a:r>
              <a:rPr lang="es-AR" sz="1400" b="1" dirty="0" smtClean="0">
                <a:solidFill>
                  <a:schemeClr val="bg1"/>
                </a:solidFill>
                <a:sym typeface="Symbol"/>
              </a:rPr>
              <a:t>  </a:t>
            </a:r>
            <a:r>
              <a:rPr lang="es-AR" sz="1400" b="1" dirty="0" smtClean="0">
                <a:sym typeface="Symbol"/>
              </a:rPr>
              <a:t></a:t>
            </a:r>
            <a:r>
              <a:rPr lang="es-AR" sz="1400" b="1" dirty="0" smtClean="0"/>
              <a:t> </a:t>
            </a:r>
            <a:r>
              <a:rPr lang="es-AR" sz="1400" b="1" dirty="0"/>
              <a:t>x : </a:t>
            </a:r>
            <a:r>
              <a:rPr lang="es-AR" sz="1400" b="1" dirty="0" smtClean="0"/>
              <a:t>(p(x</a:t>
            </a:r>
            <a:r>
              <a:rPr lang="es-AR" sz="1400" b="1" dirty="0"/>
              <a:t>) </a:t>
            </a:r>
            <a:r>
              <a:rPr lang="es-AR" sz="1400" b="1" dirty="0">
                <a:sym typeface="Symbol"/>
              </a:rPr>
              <a:t></a:t>
            </a:r>
            <a:r>
              <a:rPr lang="es-AR" sz="1400" b="1" dirty="0"/>
              <a:t> </a:t>
            </a:r>
            <a:r>
              <a:rPr lang="es-AR" sz="1400" b="1" dirty="0" smtClean="0"/>
              <a:t>q(x))</a:t>
            </a:r>
            <a:r>
              <a:rPr lang="es-AR" sz="1400" dirty="0" smtClean="0"/>
              <a:t>      </a:t>
            </a:r>
            <a:r>
              <a:rPr lang="es-AR" sz="1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s-AR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sym typeface="Symbol"/>
              </a:rPr>
              <a:t>E </a:t>
            </a:r>
            <a:r>
              <a:rPr lang="es-AR" sz="1400" b="1" dirty="0">
                <a:solidFill>
                  <a:schemeClr val="accent5">
                    <a:lumMod val="20000"/>
                    <a:lumOff val="80000"/>
                  </a:schemeClr>
                </a:solidFill>
                <a:sym typeface="Symbol"/>
              </a:rPr>
              <a:t> </a:t>
            </a:r>
            <a:r>
              <a:rPr lang="es-AR" sz="1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Symbol"/>
              </a:rPr>
              <a:t>I )</a:t>
            </a:r>
            <a:endParaRPr lang="es-AR" sz="1400" b="1" dirty="0">
              <a:solidFill>
                <a:schemeClr val="accent5">
                  <a:lumMod val="20000"/>
                  <a:lumOff val="80000"/>
                </a:schemeClr>
              </a:solidFill>
              <a:sym typeface="Symbol"/>
            </a:endParaRPr>
          </a:p>
          <a:p>
            <a:r>
              <a:rPr lang="es-AR" sz="1400" dirty="0" smtClean="0"/>
              <a:t> </a:t>
            </a:r>
            <a:endParaRPr lang="es-AR" sz="1400" dirty="0"/>
          </a:p>
          <a:p>
            <a:pPr algn="ctr"/>
            <a:r>
              <a:rPr lang="es-AR" sz="1400" b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 </a:t>
            </a:r>
            <a:r>
              <a:rPr lang="es-AR" sz="1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sym typeface="Symbol"/>
              </a:rPr>
              <a:t>“ALGUNOS ALUMNOS SON APLAZADOS”</a:t>
            </a:r>
          </a:p>
          <a:p>
            <a:endParaRPr lang="es-AR" sz="1400" b="1" dirty="0">
              <a:solidFill>
                <a:schemeClr val="tx1"/>
              </a:solidFill>
              <a:latin typeface="Arial Narrow" panose="020B0606020202030204" pitchFamily="34" charset="0"/>
              <a:sym typeface="Symbol"/>
            </a:endParaRPr>
          </a:p>
          <a:p>
            <a:endParaRPr lang="es-AR" sz="1400" b="1" dirty="0"/>
          </a:p>
          <a:p>
            <a:r>
              <a:rPr lang="es-AR" sz="1400" b="1" dirty="0" smtClean="0">
                <a:solidFill>
                  <a:schemeClr val="tx1"/>
                </a:solidFill>
              </a:rPr>
              <a:t>11</a:t>
            </a:r>
            <a:r>
              <a:rPr lang="es-AR" sz="1400" b="1" dirty="0">
                <a:solidFill>
                  <a:schemeClr val="tx1"/>
                </a:solidFill>
              </a:rPr>
              <a:t>.</a:t>
            </a:r>
            <a:r>
              <a:rPr lang="es-AR" sz="1400" dirty="0">
                <a:solidFill>
                  <a:schemeClr val="tx1"/>
                </a:solidFill>
              </a:rPr>
              <a:t> </a:t>
            </a:r>
            <a:r>
              <a:rPr lang="es-AR" sz="1400" b="1" dirty="0">
                <a:solidFill>
                  <a:schemeClr val="tx1"/>
                </a:solidFill>
              </a:rPr>
              <a:t>Todo número par es múltiplo de 2 y algunos son divisibles por 6</a:t>
            </a:r>
          </a:p>
          <a:p>
            <a:r>
              <a:rPr lang="es-A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p(x): x es número par		q(</a:t>
            </a:r>
            <a:r>
              <a:rPr lang="es-AR" sz="1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x,y</a:t>
            </a:r>
            <a:r>
              <a:rPr lang="es-A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): x es múltiplo de y		r(</a:t>
            </a:r>
            <a:r>
              <a:rPr lang="es-AR" sz="1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x,y</a:t>
            </a:r>
            <a:r>
              <a:rPr lang="es-A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): x es divisor de y</a:t>
            </a:r>
          </a:p>
          <a:p>
            <a:r>
              <a:rPr lang="es-AR" sz="1400" dirty="0">
                <a:solidFill>
                  <a:schemeClr val="tx1"/>
                </a:solidFill>
                <a:latin typeface="Arial Narrow" panose="020B0606020202030204" pitchFamily="34" charset="0"/>
              </a:rPr>
              <a:t>a = 2 y b = 6 </a:t>
            </a:r>
            <a:endParaRPr lang="es-AR" sz="1400" b="1" dirty="0">
              <a:solidFill>
                <a:schemeClr val="tx1"/>
              </a:solidFill>
              <a:latin typeface="Arial Narrow" panose="020B0606020202030204" pitchFamily="34" charset="0"/>
              <a:sym typeface="Symbol"/>
            </a:endParaRPr>
          </a:p>
          <a:p>
            <a:pPr algn="ctr"/>
            <a:r>
              <a:rPr lang="es-AR" sz="1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Narrow" panose="020B0606020202030204" pitchFamily="34" charset="0"/>
                <a:sym typeface="Symbol"/>
              </a:rPr>
              <a:t>x: ( p(x)   q(</a:t>
            </a:r>
            <a:r>
              <a:rPr lang="es-AR" sz="1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Arial Narrow" panose="020B0606020202030204" pitchFamily="34" charset="0"/>
                <a:sym typeface="Symbol"/>
              </a:rPr>
              <a:t>x,a</a:t>
            </a:r>
            <a:r>
              <a:rPr lang="es-AR" sz="1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Narrow" panose="020B0606020202030204" pitchFamily="34" charset="0"/>
                <a:sym typeface="Symbol"/>
              </a:rPr>
              <a:t>) ) 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</a:t>
            </a:r>
            <a:r>
              <a:rPr lang="es-AR" sz="1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Narrow" panose="020B0606020202030204" pitchFamily="34" charset="0"/>
                <a:sym typeface="Symbol"/>
              </a:rPr>
              <a:t> x: (p(x)  r(</a:t>
            </a:r>
            <a:r>
              <a:rPr lang="es-AR" sz="1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Arial Narrow" panose="020B0606020202030204" pitchFamily="34" charset="0"/>
                <a:sym typeface="Symbol"/>
              </a:rPr>
              <a:t>x,b</a:t>
            </a:r>
            <a:r>
              <a:rPr lang="es-AR" sz="1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 Narrow" panose="020B0606020202030204" pitchFamily="34" charset="0"/>
                <a:sym typeface="Symbol"/>
              </a:rPr>
              <a:t>))</a:t>
            </a:r>
          </a:p>
          <a:p>
            <a:pPr algn="ctr"/>
            <a:endParaRPr lang="es-AR" sz="1400" b="1" dirty="0">
              <a:solidFill>
                <a:schemeClr val="accent5">
                  <a:lumMod val="40000"/>
                  <a:lumOff val="60000"/>
                </a:schemeClr>
              </a:solidFill>
              <a:latin typeface="Arial Narrow" panose="020B0606020202030204" pitchFamily="34" charset="0"/>
              <a:sym typeface="Symbol"/>
            </a:endParaRPr>
          </a:p>
          <a:p>
            <a:endParaRPr lang="es-AR" sz="1400" b="1" dirty="0" smtClean="0">
              <a:solidFill>
                <a:schemeClr val="tx1"/>
              </a:solidFill>
              <a:latin typeface="Arial Narrow" panose="020B0606020202030204" pitchFamily="34" charset="0"/>
              <a:sym typeface="Symbol"/>
            </a:endParaRPr>
          </a:p>
          <a:p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NEGACIÓN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: </a:t>
            </a:r>
            <a:r>
              <a:rPr lang="es-AR" sz="14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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 ( 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x: ( p(x)   q(</a:t>
            </a:r>
            <a:r>
              <a:rPr lang="es-AR" sz="1400" b="1" dirty="0" err="1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x,a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) ) </a:t>
            </a:r>
            <a:r>
              <a:rPr lang="es-AR" sz="1400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 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x: (p(x)  r(</a:t>
            </a:r>
            <a:r>
              <a:rPr lang="es-AR" sz="1400" b="1" dirty="0" err="1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x,b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)) ) </a:t>
            </a:r>
            <a:r>
              <a:rPr lang="es-AR" sz="1400" b="1" dirty="0" smtClean="0">
                <a:solidFill>
                  <a:schemeClr val="bg1"/>
                </a:solidFill>
                <a:sym typeface="Symbol"/>
              </a:rPr>
              <a:t></a:t>
            </a:r>
            <a:r>
              <a:rPr lang="es-AR" sz="1400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 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 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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x: ( p(x)   q(</a:t>
            </a:r>
            <a:r>
              <a:rPr lang="es-AR" sz="1400" b="1" dirty="0" err="1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x,a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) 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 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 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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x: (p(x)  r(</a:t>
            </a:r>
            <a:r>
              <a:rPr lang="es-AR" sz="1400" b="1" dirty="0" err="1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x,b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))</a:t>
            </a:r>
            <a:r>
              <a:rPr lang="es-AR" sz="1400" b="1" dirty="0">
                <a:solidFill>
                  <a:schemeClr val="tx1"/>
                </a:solidFill>
                <a:sym typeface="Symbol"/>
              </a:rPr>
              <a:t> </a:t>
            </a:r>
            <a:r>
              <a:rPr lang="es-AR" sz="1400" b="1" dirty="0" smtClean="0">
                <a:solidFill>
                  <a:schemeClr val="bg1"/>
                </a:solidFill>
                <a:sym typeface="Symbol"/>
              </a:rPr>
              <a:t></a:t>
            </a:r>
          </a:p>
          <a:p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	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			</a:t>
            </a:r>
            <a:endParaRPr lang="es-AR" sz="1400" b="1" dirty="0">
              <a:solidFill>
                <a:schemeClr val="tx1"/>
              </a:solidFill>
              <a:latin typeface="Arial Narrow" panose="020B0606020202030204" pitchFamily="34" charset="0"/>
              <a:sym typeface="Symbol"/>
            </a:endParaRPr>
          </a:p>
          <a:p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 				          </a:t>
            </a:r>
            <a:r>
              <a:rPr lang="es-AR" sz="1400" b="1" dirty="0" smtClean="0">
                <a:solidFill>
                  <a:schemeClr val="bg1"/>
                </a:solidFill>
                <a:sym typeface="Symbol"/>
              </a:rPr>
              <a:t> 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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x: (p(x)   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q(</a:t>
            </a:r>
            <a:r>
              <a:rPr lang="es-AR" sz="14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x,a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)) 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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 </a:t>
            </a:r>
            <a:r>
              <a:rPr lang="es-AR" sz="1400" b="1" dirty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x: ( p(x)   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r(</a:t>
            </a:r>
            <a:r>
              <a:rPr lang="es-AR" sz="1400" b="1" dirty="0" err="1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x,b</a:t>
            </a:r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)) </a:t>
            </a:r>
            <a:endParaRPr lang="es-AR" sz="14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 </a:t>
            </a:r>
          </a:p>
          <a:p>
            <a:pPr algn="ctr"/>
            <a:r>
              <a:rPr lang="es-AR" sz="1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Arial Narrow" panose="020B0606020202030204" pitchFamily="34" charset="0"/>
                <a:sym typeface="Symbol"/>
              </a:rPr>
              <a:t>“O BIEN, ALGUNOS NÚMEROS PARES NO SON MULTIPLOS DE 2, O BIEN NINGUNO ES DIVISIBLE POR 6”</a:t>
            </a:r>
            <a:endParaRPr lang="es-AR" sz="1400" b="1" dirty="0">
              <a:solidFill>
                <a:schemeClr val="accent5">
                  <a:lumMod val="20000"/>
                  <a:lumOff val="80000"/>
                </a:schemeClr>
              </a:solidFill>
              <a:latin typeface="Arial Narrow" panose="020B0606020202030204" pitchFamily="34" charset="0"/>
              <a:sym typeface="Symbol"/>
            </a:endParaRPr>
          </a:p>
          <a:p>
            <a:r>
              <a:rPr lang="es-AR" sz="1400" b="1" dirty="0" smtClean="0">
                <a:solidFill>
                  <a:schemeClr val="tx1"/>
                </a:solidFill>
                <a:latin typeface="Arial Narrow" panose="020B0606020202030204" pitchFamily="34" charset="0"/>
                <a:sym typeface="Symbol"/>
              </a:rPr>
              <a:t>      </a:t>
            </a:r>
            <a:endParaRPr lang="es-AR" sz="14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s-AR" sz="1400" dirty="0"/>
          </a:p>
        </p:txBody>
      </p:sp>
      <p:pic>
        <p:nvPicPr>
          <p:cNvPr id="6" name="Sonido grabad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60232" y="1412776"/>
            <a:ext cx="609600" cy="812800"/>
          </a:xfrm>
          <a:prstGeom prst="rect">
            <a:avLst/>
          </a:prstGeom>
        </p:spPr>
      </p:pic>
      <p:pic>
        <p:nvPicPr>
          <p:cNvPr id="7" name="Sonido grabado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84368" y="4965171"/>
            <a:ext cx="609600" cy="8128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3682039" y="3883665"/>
            <a:ext cx="12961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 MORGAN</a:t>
            </a:r>
            <a:endParaRPr lang="es-AR" sz="105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0280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7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0"/>
          <p:cNvSpPr txBox="1"/>
          <p:nvPr/>
        </p:nvSpPr>
        <p:spPr>
          <a:xfrm>
            <a:off x="899592" y="1892829"/>
            <a:ext cx="1440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800" dirty="0">
                <a:solidFill>
                  <a:schemeClr val="accent1"/>
                </a:solidFill>
              </a:rPr>
              <a:t>😉</a:t>
            </a:r>
            <a:endParaRPr sz="13800" dirty="0">
              <a:solidFill>
                <a:schemeClr val="accent1"/>
              </a:solidFill>
            </a:endParaRPr>
          </a:p>
        </p:txBody>
      </p:sp>
      <p:sp>
        <p:nvSpPr>
          <p:cNvPr id="898" name="Google Shape;898;p40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99" name="Google Shape;899;p40"/>
          <p:cNvSpPr txBox="1">
            <a:spLocks noGrp="1"/>
          </p:cNvSpPr>
          <p:nvPr>
            <p:ph type="body" idx="4294967295"/>
          </p:nvPr>
        </p:nvSpPr>
        <p:spPr>
          <a:xfrm>
            <a:off x="3284538" y="1141413"/>
            <a:ext cx="5859462" cy="1535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 SEGUIR ESTUDIANDO!!!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s-AR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MUCHA SUERTE</a:t>
            </a:r>
            <a:endParaRPr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9217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Google Shape;81;p14"/>
          <p:cNvSpPr txBox="1">
            <a:spLocks/>
          </p:cNvSpPr>
          <p:nvPr/>
        </p:nvSpPr>
        <p:spPr>
          <a:xfrm>
            <a:off x="457200" y="620333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600" dirty="0" smtClean="0">
                <a:latin typeface="Berlin Sans FB" panose="020E0602020502020306" pitchFamily="34" charset="0"/>
              </a:rPr>
              <a:t>ACTIVIDAD 8.</a:t>
            </a:r>
            <a:endParaRPr lang="es-AR" sz="3600" dirty="0">
              <a:latin typeface="Berlin Sans FB" panose="020E0602020502020306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07504" y="1866504"/>
            <a:ext cx="7643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Haremos varios ejercicios que permitan visualizar los </a:t>
            </a:r>
            <a:r>
              <a:rPr lang="es-AR" sz="1600" dirty="0"/>
              <a:t>diferentes </a:t>
            </a:r>
            <a:r>
              <a:rPr lang="es-AR" sz="1600" dirty="0" smtClean="0"/>
              <a:t>casos.</a:t>
            </a:r>
          </a:p>
          <a:p>
            <a:endParaRPr lang="es-AR" sz="1600" b="1" dirty="0" smtClean="0">
              <a:sym typeface="Symbol"/>
            </a:endParaRPr>
          </a:p>
          <a:p>
            <a:r>
              <a:rPr lang="es-AR" sz="1600" b="1" dirty="0" smtClean="0">
                <a:sym typeface="Symbol"/>
              </a:rPr>
              <a:t>8.1</a:t>
            </a:r>
            <a:r>
              <a:rPr lang="es-AR" sz="1600" dirty="0" smtClean="0">
                <a:sym typeface="Symbol"/>
              </a:rPr>
              <a:t> </a:t>
            </a:r>
            <a:r>
              <a:rPr lang="es-AR" sz="1600" dirty="0"/>
              <a:t>x : p(x) </a:t>
            </a:r>
            <a:r>
              <a:rPr lang="es-AR" sz="1600" dirty="0">
                <a:sym typeface="Symbol"/>
              </a:rPr>
              <a:t></a:t>
            </a:r>
            <a:r>
              <a:rPr lang="es-AR" sz="1600" dirty="0"/>
              <a:t> q(x</a:t>
            </a:r>
            <a:r>
              <a:rPr lang="es-AR" sz="1600" dirty="0" smtClean="0"/>
              <a:t>) </a:t>
            </a:r>
            <a:r>
              <a:rPr lang="es-A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F.P</a:t>
            </a:r>
          </a:p>
          <a:p>
            <a:endParaRPr lang="es-AR" sz="1600" dirty="0" smtClean="0"/>
          </a:p>
          <a:p>
            <a:endParaRPr lang="es-AR" sz="1600" b="1" dirty="0" smtClean="0"/>
          </a:p>
          <a:p>
            <a:r>
              <a:rPr lang="es-AR" sz="1600" b="1" dirty="0" smtClean="0"/>
              <a:t>8.2</a:t>
            </a:r>
            <a:r>
              <a:rPr lang="es-AR" sz="1600" b="1" dirty="0"/>
              <a:t>.</a:t>
            </a:r>
            <a:r>
              <a:rPr lang="es-AR" sz="1600" dirty="0"/>
              <a:t>  </a:t>
            </a:r>
            <a:r>
              <a:rPr lang="es-AR" sz="1600" dirty="0">
                <a:sym typeface="Symbol"/>
              </a:rPr>
              <a:t></a:t>
            </a:r>
            <a:r>
              <a:rPr lang="es-AR" sz="1600" dirty="0"/>
              <a:t>x : </a:t>
            </a:r>
            <a:r>
              <a:rPr lang="es-A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AR" sz="1600" dirty="0"/>
              <a:t>p(x) </a:t>
            </a:r>
            <a:r>
              <a:rPr lang="es-AR" sz="1600" dirty="0">
                <a:sym typeface="Symbol"/>
              </a:rPr>
              <a:t></a:t>
            </a:r>
            <a:r>
              <a:rPr lang="es-AR" sz="1600" dirty="0"/>
              <a:t> q(x</a:t>
            </a:r>
            <a:r>
              <a:rPr lang="es-AR" sz="1600" dirty="0" smtClean="0"/>
              <a:t>)</a:t>
            </a:r>
            <a:r>
              <a:rPr lang="es-A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s-AR" sz="1600" dirty="0" smtClean="0"/>
              <a:t> </a:t>
            </a:r>
            <a:r>
              <a:rPr lang="es-A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PROPOSICIÓN</a:t>
            </a:r>
            <a:endParaRPr lang="es-A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AR" sz="1600" dirty="0" smtClean="0">
              <a:sym typeface="Symbol"/>
            </a:endParaRPr>
          </a:p>
          <a:p>
            <a:endParaRPr lang="es-AR" sz="1600" dirty="0">
              <a:sym typeface="Symbol"/>
            </a:endParaRPr>
          </a:p>
          <a:p>
            <a:r>
              <a:rPr lang="es-AR" sz="1600" b="1" dirty="0" smtClean="0">
                <a:sym typeface="Symbol"/>
              </a:rPr>
              <a:t>8.3</a:t>
            </a:r>
            <a:r>
              <a:rPr lang="es-AR" sz="1600" dirty="0" smtClean="0">
                <a:sym typeface="Symbol"/>
              </a:rPr>
              <a:t> </a:t>
            </a:r>
            <a:r>
              <a:rPr lang="es-AR" sz="1600" dirty="0" smtClean="0"/>
              <a:t> </a:t>
            </a:r>
            <a:r>
              <a:rPr lang="es-AR" sz="1600" dirty="0"/>
              <a:t>y </a:t>
            </a:r>
            <a:r>
              <a:rPr lang="es-AR" sz="1600" dirty="0">
                <a:sym typeface="Symbol"/>
              </a:rPr>
              <a:t></a:t>
            </a:r>
            <a:r>
              <a:rPr lang="es-AR" sz="1600" dirty="0"/>
              <a:t>x : x + y = </a:t>
            </a:r>
            <a:r>
              <a:rPr lang="es-AR" sz="1600" dirty="0" smtClean="0"/>
              <a:t>2 </a:t>
            </a:r>
            <a:r>
              <a:rPr lang="es-A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PROPOSICIÓN</a:t>
            </a:r>
          </a:p>
          <a:p>
            <a:endParaRPr lang="es-AR" sz="1600" dirty="0"/>
          </a:p>
          <a:p>
            <a:r>
              <a:rPr lang="es-AR" sz="1600" b="1" dirty="0"/>
              <a:t>8.5.</a:t>
            </a:r>
            <a:r>
              <a:rPr lang="es-AR" sz="1600" dirty="0"/>
              <a:t>  p(a) </a:t>
            </a:r>
            <a:r>
              <a:rPr lang="es-AR" sz="1600" dirty="0">
                <a:sym typeface="Symbol"/>
              </a:rPr>
              <a:t></a:t>
            </a:r>
            <a:r>
              <a:rPr lang="es-AR" sz="1600" dirty="0"/>
              <a:t> q(y</a:t>
            </a:r>
            <a:r>
              <a:rPr lang="es-AR" sz="1600" dirty="0" smtClean="0"/>
              <a:t>)   </a:t>
            </a:r>
            <a:r>
              <a:rPr lang="es-A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F.P</a:t>
            </a:r>
            <a:endParaRPr lang="es-A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AR" sz="1600" dirty="0"/>
          </a:p>
          <a:p>
            <a:endParaRPr lang="es-AR" sz="1600" dirty="0"/>
          </a:p>
          <a:p>
            <a:endParaRPr lang="es-AR" sz="1600" dirty="0" smtClean="0"/>
          </a:p>
          <a:p>
            <a:endParaRPr lang="es-AR" sz="1600" dirty="0"/>
          </a:p>
          <a:p>
            <a:endParaRPr lang="es-AR" sz="1600" dirty="0" smtClean="0"/>
          </a:p>
          <a:p>
            <a:endParaRPr lang="es-AR" sz="1600" dirty="0"/>
          </a:p>
          <a:p>
            <a:endParaRPr lang="es-AR" sz="1600" dirty="0" smtClean="0"/>
          </a:p>
          <a:p>
            <a:endParaRPr lang="es-AR" sz="1600" dirty="0"/>
          </a:p>
          <a:p>
            <a:endParaRPr lang="es-AR" sz="1600" dirty="0" smtClean="0"/>
          </a:p>
          <a:p>
            <a:endParaRPr lang="es-AR" sz="1600" dirty="0"/>
          </a:p>
        </p:txBody>
      </p:sp>
      <p:sp>
        <p:nvSpPr>
          <p:cNvPr id="4" name="3 Elipse"/>
          <p:cNvSpPr/>
          <p:nvPr/>
        </p:nvSpPr>
        <p:spPr>
          <a:xfrm>
            <a:off x="1706114" y="2360086"/>
            <a:ext cx="288032" cy="3840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Elipse"/>
          <p:cNvSpPr/>
          <p:nvPr/>
        </p:nvSpPr>
        <p:spPr>
          <a:xfrm>
            <a:off x="1393849" y="4278536"/>
            <a:ext cx="288032" cy="38404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Sonido grabad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4048" y="2616200"/>
            <a:ext cx="609600" cy="812800"/>
          </a:xfrm>
          <a:prstGeom prst="rect">
            <a:avLst/>
          </a:prstGeom>
        </p:spPr>
      </p:pic>
      <p:pic>
        <p:nvPicPr>
          <p:cNvPr id="9" name="Sonido grabado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9162" y="4562355"/>
            <a:ext cx="609600" cy="812800"/>
          </a:xfrm>
          <a:prstGeom prst="rect">
            <a:avLst/>
          </a:prstGeom>
        </p:spPr>
      </p:pic>
      <p:sp>
        <p:nvSpPr>
          <p:cNvPr id="11" name="Google Shape;370;p38"/>
          <p:cNvSpPr/>
          <p:nvPr/>
        </p:nvSpPr>
        <p:spPr>
          <a:xfrm>
            <a:off x="6820616" y="2360086"/>
            <a:ext cx="742929" cy="87689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3;p38"/>
          <p:cNvSpPr/>
          <p:nvPr/>
        </p:nvSpPr>
        <p:spPr>
          <a:xfrm rot="20967112">
            <a:off x="4139950" y="3410683"/>
            <a:ext cx="864096" cy="1018173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lt1"/>
          </a:solidFill>
          <a:ln>
            <a:solidFill>
              <a:schemeClr val="accent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2;p38"/>
          <p:cNvSpPr/>
          <p:nvPr/>
        </p:nvSpPr>
        <p:spPr>
          <a:xfrm rot="21343843">
            <a:off x="6811560" y="3717033"/>
            <a:ext cx="568753" cy="733372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lt1"/>
          </a:solidFill>
          <a:ln>
            <a:solidFill>
              <a:srgbClr val="92D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3;p38"/>
          <p:cNvSpPr/>
          <p:nvPr/>
        </p:nvSpPr>
        <p:spPr>
          <a:xfrm>
            <a:off x="7609216" y="3136714"/>
            <a:ext cx="491176" cy="783055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lt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0845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5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3</a:t>
            </a:fld>
            <a:endParaRPr lang="es-AR"/>
          </a:p>
        </p:txBody>
      </p:sp>
      <p:sp>
        <p:nvSpPr>
          <p:cNvPr id="4" name="Google Shape;81;p14"/>
          <p:cNvSpPr txBox="1">
            <a:spLocks/>
          </p:cNvSpPr>
          <p:nvPr/>
        </p:nvSpPr>
        <p:spPr>
          <a:xfrm>
            <a:off x="457200" y="620333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600" dirty="0" smtClean="0">
                <a:latin typeface="Berlin Sans FB" panose="020E0602020502020306" pitchFamily="34" charset="0"/>
              </a:rPr>
              <a:t>ACTIVIDAD 9.</a:t>
            </a:r>
            <a:endParaRPr lang="es-AR" sz="3600" dirty="0">
              <a:latin typeface="Berlin Sans FB" panose="020E0602020502020306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7455" y="2668826"/>
            <a:ext cx="842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Es puramente teórica, por lo que deben responderla y consultarla para </a:t>
            </a:r>
            <a:r>
              <a:rPr lang="es-AR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apoyar su práctica </a:t>
            </a:r>
            <a:r>
              <a:rPr lang="es-AR" sz="28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o para un futuro examen final .</a:t>
            </a:r>
            <a:endParaRPr lang="es-AR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19175"/>
            <a:ext cx="1365088" cy="194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69586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Google Shape;81;p14"/>
          <p:cNvSpPr txBox="1">
            <a:spLocks/>
          </p:cNvSpPr>
          <p:nvPr/>
        </p:nvSpPr>
        <p:spPr>
          <a:xfrm>
            <a:off x="323528" y="148340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lin Sans FB" panose="020E0602020502020306" pitchFamily="34" charset="0"/>
              </a:rPr>
              <a:t>ACTIVIDAD 10.</a:t>
            </a:r>
            <a:endParaRPr lang="es-AR" sz="3600" dirty="0">
              <a:solidFill>
                <a:schemeClr val="accent5">
                  <a:lumMod val="20000"/>
                  <a:lumOff val="80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8" y="1150740"/>
            <a:ext cx="79208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Haré diferentes casos a modo de reforzar el aprendizaje.</a:t>
            </a:r>
          </a:p>
          <a:p>
            <a:endParaRPr lang="es-AR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s-AR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10.1.</a:t>
            </a:r>
            <a:r>
              <a:rPr lang="es-AR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</a:t>
            </a:r>
            <a:r>
              <a:rPr lang="es-AR" dirty="0">
                <a:solidFill>
                  <a:srgbClr val="FFFF00"/>
                </a:solidFill>
              </a:rPr>
              <a:t>Todos</a:t>
            </a:r>
            <a:r>
              <a:rPr lang="es-AR" dirty="0"/>
              <a:t> son inteligentes </a:t>
            </a:r>
            <a:r>
              <a:rPr lang="es-AR" dirty="0">
                <a:solidFill>
                  <a:schemeClr val="accent1"/>
                </a:solidFill>
              </a:rPr>
              <a:t>pero</a:t>
            </a:r>
            <a:r>
              <a:rPr lang="es-AR" dirty="0"/>
              <a:t> </a:t>
            </a:r>
            <a:r>
              <a:rPr lang="es-AR" dirty="0">
                <a:solidFill>
                  <a:srgbClr val="FFFF00"/>
                </a:solidFill>
              </a:rPr>
              <a:t>algunos</a:t>
            </a:r>
            <a:r>
              <a:rPr lang="es-AR" dirty="0"/>
              <a:t> </a:t>
            </a:r>
            <a:r>
              <a:rPr lang="es-AR" dirty="0">
                <a:solidFill>
                  <a:schemeClr val="accent1"/>
                </a:solidFill>
              </a:rPr>
              <a:t>no</a:t>
            </a:r>
            <a:r>
              <a:rPr lang="es-AR" dirty="0"/>
              <a:t> leen las consignas.</a:t>
            </a:r>
          </a:p>
          <a:p>
            <a:r>
              <a:rPr lang="es-AR" dirty="0">
                <a:solidFill>
                  <a:schemeClr val="bg1"/>
                </a:solidFill>
                <a:latin typeface="Arial Narrow" panose="020B0606020202030204" pitchFamily="34" charset="0"/>
              </a:rPr>
              <a:t>p</a:t>
            </a:r>
            <a:r>
              <a:rPr lang="es-AR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(x): x es inteligente 		q(x): x lee las consignas</a:t>
            </a:r>
          </a:p>
          <a:p>
            <a:endParaRPr lang="es-AR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s-AR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x: p(x)  x: q(x)</a:t>
            </a:r>
            <a:r>
              <a:rPr lang="es-AR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		 </a:t>
            </a:r>
            <a:endParaRPr lang="es-AR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s-AR" b="1" dirty="0">
                <a:solidFill>
                  <a:schemeClr val="bg1"/>
                </a:solidFill>
              </a:rPr>
              <a:t>10.6.</a:t>
            </a:r>
            <a:r>
              <a:rPr lang="es-AR" dirty="0"/>
              <a:t> </a:t>
            </a:r>
            <a:r>
              <a:rPr lang="es-AR" dirty="0">
                <a:solidFill>
                  <a:srgbClr val="FFFF00"/>
                </a:solidFill>
              </a:rPr>
              <a:t>Ningún</a:t>
            </a:r>
            <a:r>
              <a:rPr lang="es-AR" dirty="0"/>
              <a:t> alumno estudioso 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r>
              <a:rPr lang="es-AR" dirty="0"/>
              <a:t> aplazado.</a:t>
            </a:r>
          </a:p>
          <a:p>
            <a:r>
              <a:rPr lang="es-AR" dirty="0">
                <a:solidFill>
                  <a:schemeClr val="bg1"/>
                </a:solidFill>
                <a:latin typeface="Arial Narrow" panose="020B0606020202030204" pitchFamily="34" charset="0"/>
              </a:rPr>
              <a:t>p</a:t>
            </a:r>
            <a:r>
              <a:rPr lang="es-AR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(x): x es alumno estudioso		q(x): x es aplazado.</a:t>
            </a:r>
          </a:p>
          <a:p>
            <a:pPr algn="ctr"/>
            <a:endParaRPr lang="es-AR" b="1" dirty="0" smtClean="0">
              <a:solidFill>
                <a:schemeClr val="bg1"/>
              </a:solidFill>
              <a:latin typeface="Arial Narrow" panose="020B0606020202030204" pitchFamily="34" charset="0"/>
              <a:sym typeface="Symbol"/>
            </a:endParaRPr>
          </a:p>
          <a:p>
            <a:pPr algn="ctr"/>
            <a:r>
              <a:rPr lang="es-AR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x</a:t>
            </a:r>
            <a:r>
              <a:rPr lang="es-AR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: </a:t>
            </a:r>
            <a:r>
              <a:rPr lang="es-AR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( p(x</a:t>
            </a:r>
            <a:r>
              <a:rPr lang="es-AR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) </a:t>
            </a:r>
            <a:r>
              <a:rPr lang="es-AR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 </a:t>
            </a:r>
            <a:r>
              <a:rPr lang="es-AR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 </a:t>
            </a:r>
            <a:r>
              <a:rPr lang="es-AR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q(x) )        </a:t>
            </a:r>
            <a:endParaRPr lang="es-AR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Sonido grabad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52320" y="1796819"/>
            <a:ext cx="609600" cy="812800"/>
          </a:xfrm>
          <a:prstGeom prst="rect">
            <a:avLst/>
          </a:prstGeom>
        </p:spPr>
      </p:pic>
      <p:pic>
        <p:nvPicPr>
          <p:cNvPr id="6" name="Sonido grabado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29547" y="4088845"/>
            <a:ext cx="609600" cy="812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t="43595" r="27443" b="17146"/>
          <a:stretch/>
        </p:blipFill>
        <p:spPr bwMode="auto">
          <a:xfrm>
            <a:off x="179512" y="4901646"/>
            <a:ext cx="3024336" cy="152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Elipse"/>
          <p:cNvSpPr/>
          <p:nvPr/>
        </p:nvSpPr>
        <p:spPr>
          <a:xfrm>
            <a:off x="179512" y="4901645"/>
            <a:ext cx="2232248" cy="15217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Flecha derecha"/>
          <p:cNvSpPr/>
          <p:nvPr/>
        </p:nvSpPr>
        <p:spPr>
          <a:xfrm>
            <a:off x="3203848" y="5550266"/>
            <a:ext cx="432048" cy="279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CuadroTexto"/>
          <p:cNvSpPr txBox="1"/>
          <p:nvPr/>
        </p:nvSpPr>
        <p:spPr>
          <a:xfrm>
            <a:off x="3563888" y="5484581"/>
            <a:ext cx="10801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b="1" dirty="0" smtClean="0"/>
              <a:t>TEORIA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408120004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9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" name="9 CuadroTexto"/>
          <p:cNvSpPr txBox="1"/>
          <p:nvPr/>
        </p:nvSpPr>
        <p:spPr>
          <a:xfrm>
            <a:off x="323528" y="1150740"/>
            <a:ext cx="79208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18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s-AR" sz="1800" b="1" dirty="0"/>
              <a:t>10.8.</a:t>
            </a:r>
            <a:r>
              <a:rPr lang="es-AR" sz="1800" dirty="0"/>
              <a:t> </a:t>
            </a:r>
            <a:r>
              <a:rPr lang="es-AR" sz="1800" dirty="0">
                <a:solidFill>
                  <a:schemeClr val="accent1"/>
                </a:solidFill>
              </a:rPr>
              <a:t>No</a:t>
            </a:r>
            <a:r>
              <a:rPr lang="es-AR" sz="1800" dirty="0"/>
              <a:t> </a:t>
            </a:r>
            <a:r>
              <a:rPr lang="es-AR" sz="1800" dirty="0">
                <a:solidFill>
                  <a:srgbClr val="FFFF00"/>
                </a:solidFill>
              </a:rPr>
              <a:t>todos</a:t>
            </a:r>
            <a:r>
              <a:rPr lang="es-AR" sz="1800" dirty="0"/>
              <a:t> los alumnos conocen las leyes de la Lógica.</a:t>
            </a:r>
          </a:p>
          <a:p>
            <a:r>
              <a:rPr lang="es-AR" sz="1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p(x): x es alumno 		q(x): x conoce las leyes de la Lógica.</a:t>
            </a:r>
          </a:p>
          <a:p>
            <a:endParaRPr lang="es-AR" sz="18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s-AR" sz="1800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 </a:t>
            </a:r>
            <a:r>
              <a:rPr lang="es-AR" sz="18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x: ( </a:t>
            </a:r>
            <a:r>
              <a:rPr lang="es-AR" sz="1800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p(x)  </a:t>
            </a:r>
            <a:r>
              <a:rPr lang="es-AR" sz="18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 </a:t>
            </a:r>
            <a:r>
              <a:rPr lang="es-AR" sz="1800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q(x) </a:t>
            </a:r>
            <a:r>
              <a:rPr lang="es-AR" sz="18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)</a:t>
            </a:r>
            <a:r>
              <a:rPr lang="es-AR" sz="1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		 </a:t>
            </a:r>
            <a:endParaRPr lang="es-AR" sz="18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sz="18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sz="18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s-AR" sz="1800" b="1" dirty="0" smtClean="0"/>
              <a:t>10.11</a:t>
            </a:r>
            <a:r>
              <a:rPr lang="es-AR" sz="1800" b="1" dirty="0"/>
              <a:t>.</a:t>
            </a:r>
            <a:r>
              <a:rPr lang="es-AR" sz="1800" dirty="0"/>
              <a:t> </a:t>
            </a:r>
            <a:r>
              <a:rPr lang="es-AR" sz="1800" dirty="0">
                <a:solidFill>
                  <a:srgbClr val="FFFF00"/>
                </a:solidFill>
              </a:rPr>
              <a:t>Todo</a:t>
            </a:r>
            <a:r>
              <a:rPr lang="es-AR" sz="1800" dirty="0"/>
              <a:t> número par es múltiplo de 2 </a:t>
            </a:r>
            <a:r>
              <a:rPr lang="es-AR" sz="1800" b="1" dirty="0">
                <a:solidFill>
                  <a:schemeClr val="accent1"/>
                </a:solidFill>
              </a:rPr>
              <a:t>y</a:t>
            </a:r>
            <a:r>
              <a:rPr lang="es-AR" sz="1800" dirty="0"/>
              <a:t> </a:t>
            </a:r>
            <a:r>
              <a:rPr lang="es-AR" sz="1800" dirty="0">
                <a:solidFill>
                  <a:srgbClr val="FFFF00"/>
                </a:solidFill>
              </a:rPr>
              <a:t>algunos</a:t>
            </a:r>
            <a:r>
              <a:rPr lang="es-AR" sz="1800" dirty="0"/>
              <a:t> son divisibles por </a:t>
            </a:r>
            <a:r>
              <a:rPr lang="es-AR" sz="1800" dirty="0" smtClean="0"/>
              <a:t>6</a:t>
            </a:r>
          </a:p>
          <a:p>
            <a:r>
              <a:rPr lang="es-AR" sz="1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p(x): x es número par		q(</a:t>
            </a:r>
            <a:r>
              <a:rPr lang="es-AR" sz="18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x,y</a:t>
            </a:r>
            <a:r>
              <a:rPr lang="es-AR" sz="1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): x es múltiplo de y		r(</a:t>
            </a:r>
            <a:r>
              <a:rPr lang="es-AR" sz="18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x,y</a:t>
            </a:r>
            <a:r>
              <a:rPr lang="es-AR" sz="1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): x es divisor de y</a:t>
            </a:r>
          </a:p>
          <a:p>
            <a:r>
              <a:rPr lang="es-AR" sz="1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 = 2 y b = 6 </a:t>
            </a:r>
          </a:p>
          <a:p>
            <a:pPr algn="ctr"/>
            <a:endParaRPr lang="es-AR" sz="1800" b="1" dirty="0" smtClean="0">
              <a:solidFill>
                <a:schemeClr val="bg1"/>
              </a:solidFill>
              <a:latin typeface="Arial Narrow" panose="020B0606020202030204" pitchFamily="34" charset="0"/>
              <a:sym typeface="Symbol"/>
            </a:endParaRPr>
          </a:p>
          <a:p>
            <a:pPr algn="ctr"/>
            <a:r>
              <a:rPr lang="es-AR" sz="18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x</a:t>
            </a:r>
            <a:r>
              <a:rPr lang="es-AR" sz="1800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: </a:t>
            </a:r>
            <a:r>
              <a:rPr lang="es-AR" sz="18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( p(x</a:t>
            </a:r>
            <a:r>
              <a:rPr lang="es-AR" sz="1800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) </a:t>
            </a:r>
            <a:r>
              <a:rPr lang="es-AR" sz="18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  q(</a:t>
            </a:r>
            <a:r>
              <a:rPr lang="es-AR" sz="1800" b="1" dirty="0" err="1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x,a</a:t>
            </a:r>
            <a:r>
              <a:rPr lang="es-AR" sz="18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) )  x: (p(x)</a:t>
            </a:r>
            <a:r>
              <a:rPr lang="es-AR" sz="1800" b="1" dirty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 </a:t>
            </a:r>
            <a:r>
              <a:rPr lang="es-AR" sz="18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 r(</a:t>
            </a:r>
            <a:r>
              <a:rPr lang="es-AR" sz="1800" b="1" dirty="0" err="1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x,b</a:t>
            </a:r>
            <a:r>
              <a:rPr lang="es-AR" sz="1800" b="1" dirty="0" smtClean="0">
                <a:solidFill>
                  <a:schemeClr val="bg1"/>
                </a:solidFill>
                <a:latin typeface="Arial Narrow" panose="020B0606020202030204" pitchFamily="34" charset="0"/>
                <a:sym typeface="Symbol"/>
              </a:rPr>
              <a:t>))        </a:t>
            </a:r>
            <a:endParaRPr lang="es-AR" sz="1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sz="18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sz="18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sz="18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sz="18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sz="18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sz="18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sz="18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AR" sz="1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Sonido grabad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7020" y="1916832"/>
            <a:ext cx="609600" cy="8128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5" t="51114" r="13689" b="11324"/>
          <a:stretch/>
        </p:blipFill>
        <p:spPr bwMode="auto">
          <a:xfrm>
            <a:off x="6062388" y="204961"/>
            <a:ext cx="2905609" cy="122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Flecha derecha"/>
          <p:cNvSpPr/>
          <p:nvPr/>
        </p:nvSpPr>
        <p:spPr>
          <a:xfrm rot="2322264">
            <a:off x="5645937" y="522812"/>
            <a:ext cx="432048" cy="279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14 CuadroTexto"/>
          <p:cNvSpPr txBox="1"/>
          <p:nvPr/>
        </p:nvSpPr>
        <p:spPr>
          <a:xfrm>
            <a:off x="4748127" y="373341"/>
            <a:ext cx="10801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b="1" dirty="0" smtClean="0"/>
              <a:t>TEORIA</a:t>
            </a:r>
            <a:endParaRPr lang="es-AR" b="1" dirty="0"/>
          </a:p>
        </p:txBody>
      </p:sp>
      <p:sp>
        <p:nvSpPr>
          <p:cNvPr id="16" name="15 Elipse"/>
          <p:cNvSpPr/>
          <p:nvPr/>
        </p:nvSpPr>
        <p:spPr>
          <a:xfrm>
            <a:off x="6045696" y="204961"/>
            <a:ext cx="2232248" cy="12276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Sonido grabado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76679" y="5241845"/>
            <a:ext cx="609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9458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9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" name="Google Shape;81;p14"/>
          <p:cNvSpPr txBox="1">
            <a:spLocks/>
          </p:cNvSpPr>
          <p:nvPr/>
        </p:nvSpPr>
        <p:spPr>
          <a:xfrm>
            <a:off x="323528" y="148340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lin Sans FB" panose="020E0602020502020306" pitchFamily="34" charset="0"/>
              </a:rPr>
              <a:t>ACTIVIDAD 11.</a:t>
            </a:r>
            <a:endParaRPr lang="es-AR" sz="3600" dirty="0">
              <a:solidFill>
                <a:schemeClr val="accent5">
                  <a:lumMod val="20000"/>
                  <a:lumOff val="80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467544" y="1220755"/>
            <a:ext cx="78488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/>
              <a:t>Haré un ejemplo de sustitución, del cual se podrán guiar para el resto de la actividad.</a:t>
            </a:r>
          </a:p>
          <a:p>
            <a:endParaRPr lang="es-AR" sz="2000" dirty="0"/>
          </a:p>
          <a:p>
            <a:pPr lvl="0"/>
            <a:r>
              <a:rPr lang="es-AR" sz="2000" dirty="0" smtClean="0"/>
              <a:t>Sea: p(x): x es alumno</a:t>
            </a:r>
          </a:p>
          <a:p>
            <a:pPr lvl="0"/>
            <a:endParaRPr lang="es-AR" sz="2000" u="sng" dirty="0" smtClean="0"/>
          </a:p>
          <a:p>
            <a:pPr lvl="0"/>
            <a:r>
              <a:rPr lang="es-AR" sz="2000" u="sng" dirty="0" smtClean="0"/>
              <a:t>Leyes </a:t>
            </a:r>
            <a:r>
              <a:rPr lang="es-AR" sz="2000" u="sng" dirty="0"/>
              <a:t>de Intercambio de cuantificadores</a:t>
            </a:r>
            <a:endParaRPr lang="es-AR" sz="2000" dirty="0"/>
          </a:p>
          <a:p>
            <a:r>
              <a:rPr lang="en-US" sz="2000" dirty="0"/>
              <a:t>       </a:t>
            </a:r>
            <a:r>
              <a:rPr lang="es-AR" sz="2000" dirty="0">
                <a:sym typeface="Symbol"/>
              </a:rPr>
              <a:t></a:t>
            </a:r>
            <a:r>
              <a:rPr lang="en-US" sz="2000" dirty="0"/>
              <a:t>x : p(x)  </a:t>
            </a:r>
            <a:r>
              <a:rPr lang="es-AR" sz="2000" dirty="0">
                <a:sym typeface="Symbol"/>
              </a:rPr>
              <a:t></a:t>
            </a:r>
            <a:r>
              <a:rPr lang="en-US" sz="2000" dirty="0"/>
              <a:t>  </a:t>
            </a:r>
            <a:r>
              <a:rPr lang="es-AR" sz="2000" dirty="0">
                <a:sym typeface="Symbol"/>
              </a:rPr>
              <a:t></a:t>
            </a:r>
            <a:r>
              <a:rPr lang="en-US" sz="2000" dirty="0"/>
              <a:t>x : </a:t>
            </a:r>
            <a:r>
              <a:rPr lang="es-AR" sz="2000" dirty="0">
                <a:sym typeface="Symbol"/>
              </a:rPr>
              <a:t></a:t>
            </a:r>
            <a:r>
              <a:rPr lang="en-US" sz="2000" dirty="0"/>
              <a:t>p(x) </a:t>
            </a:r>
            <a:endParaRPr lang="en-US" sz="2000" dirty="0" smtClean="0"/>
          </a:p>
          <a:p>
            <a:endParaRPr lang="es-AR" sz="2000" dirty="0" smtClean="0"/>
          </a:p>
          <a:p>
            <a:r>
              <a:rPr lang="es-AR" sz="2000" dirty="0" smtClean="0"/>
              <a:t>“Todos son alumnos </a:t>
            </a:r>
            <a:r>
              <a:rPr lang="es-AR" sz="2000" dirty="0">
                <a:sym typeface="Symbol"/>
              </a:rPr>
              <a:t></a:t>
            </a:r>
            <a:r>
              <a:rPr lang="es-AR" sz="2000" dirty="0" smtClean="0"/>
              <a:t>  No se da el caso que, algunos no sean alumnos. 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355913665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" name="Google Shape;81;p14"/>
          <p:cNvSpPr txBox="1">
            <a:spLocks/>
          </p:cNvSpPr>
          <p:nvPr/>
        </p:nvSpPr>
        <p:spPr>
          <a:xfrm>
            <a:off x="323528" y="148340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lin Sans FB" panose="020E0602020502020306" pitchFamily="34" charset="0"/>
              </a:rPr>
              <a:t>ACTIVIDAD 12.</a:t>
            </a:r>
            <a:endParaRPr lang="es-AR" sz="3600" dirty="0">
              <a:solidFill>
                <a:schemeClr val="accent5">
                  <a:lumMod val="20000"/>
                  <a:lumOff val="80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23528" y="1164610"/>
            <a:ext cx="78488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Recordar las leyes vistas en la teoría!</a:t>
            </a:r>
          </a:p>
          <a:p>
            <a:endParaRPr lang="es-AR" dirty="0"/>
          </a:p>
          <a:p>
            <a:r>
              <a:rPr lang="es-AR" b="1" dirty="0"/>
              <a:t>12.1.</a:t>
            </a:r>
            <a:r>
              <a:rPr lang="es-AR" dirty="0"/>
              <a:t>  </a:t>
            </a:r>
            <a:r>
              <a:rPr lang="es-AR" dirty="0">
                <a:sym typeface="Symbol"/>
              </a:rPr>
              <a:t></a:t>
            </a:r>
            <a:r>
              <a:rPr lang="es-AR" dirty="0"/>
              <a:t>x : (p(x) </a:t>
            </a:r>
            <a:r>
              <a:rPr lang="es-AR" dirty="0">
                <a:sym typeface="Symbol"/>
              </a:rPr>
              <a:t></a:t>
            </a:r>
            <a:r>
              <a:rPr lang="es-AR" dirty="0"/>
              <a:t> </a:t>
            </a:r>
            <a:r>
              <a:rPr lang="es-AR" dirty="0">
                <a:sym typeface="Symbol"/>
              </a:rPr>
              <a:t></a:t>
            </a:r>
            <a:r>
              <a:rPr lang="es-AR" dirty="0"/>
              <a:t>q(x))</a:t>
            </a:r>
          </a:p>
          <a:p>
            <a:r>
              <a:rPr lang="es-AR" dirty="0">
                <a:sym typeface="Symbol"/>
              </a:rPr>
              <a:t></a:t>
            </a:r>
            <a:r>
              <a:rPr lang="es-AR" dirty="0"/>
              <a:t>x : (p(x) </a:t>
            </a:r>
            <a:r>
              <a:rPr lang="es-AR" dirty="0">
                <a:sym typeface="Symbol"/>
              </a:rPr>
              <a:t></a:t>
            </a:r>
            <a:r>
              <a:rPr lang="es-AR" dirty="0"/>
              <a:t> </a:t>
            </a:r>
            <a:r>
              <a:rPr lang="es-AR" dirty="0">
                <a:sym typeface="Symbol"/>
              </a:rPr>
              <a:t></a:t>
            </a:r>
            <a:r>
              <a:rPr lang="es-AR" dirty="0"/>
              <a:t>q(x</a:t>
            </a:r>
            <a:r>
              <a:rPr lang="es-AR" dirty="0" smtClean="0"/>
              <a:t>))</a:t>
            </a:r>
            <a:r>
              <a:rPr lang="es-AR" dirty="0">
                <a:sym typeface="Symbol"/>
              </a:rPr>
              <a:t> </a:t>
            </a:r>
            <a:r>
              <a:rPr lang="es-AR" dirty="0" smtClean="0">
                <a:sym typeface="Symbol"/>
              </a:rPr>
              <a:t> x: </a:t>
            </a:r>
            <a:r>
              <a:rPr lang="es-AR" dirty="0"/>
              <a:t> (p(x) </a:t>
            </a:r>
            <a:r>
              <a:rPr lang="es-AR" b="1" dirty="0">
                <a:solidFill>
                  <a:schemeClr val="accent1"/>
                </a:solidFill>
                <a:sym typeface="Symbol"/>
              </a:rPr>
              <a:t></a:t>
            </a:r>
            <a:r>
              <a:rPr lang="es-AR" dirty="0"/>
              <a:t> </a:t>
            </a:r>
            <a:r>
              <a:rPr lang="es-AR" dirty="0" smtClean="0">
                <a:sym typeface="Symbol"/>
              </a:rPr>
              <a:t> </a:t>
            </a:r>
            <a:r>
              <a:rPr lang="es-AR" dirty="0" smtClean="0"/>
              <a:t>q(x</a:t>
            </a:r>
            <a:r>
              <a:rPr lang="es-AR" dirty="0"/>
              <a:t>))</a:t>
            </a:r>
            <a:r>
              <a:rPr lang="es-AR" dirty="0">
                <a:sym typeface="Symbol"/>
              </a:rPr>
              <a:t> </a:t>
            </a:r>
            <a:r>
              <a:rPr lang="es-AR" dirty="0" smtClean="0">
                <a:sym typeface="Symbol"/>
              </a:rPr>
              <a:t> </a:t>
            </a:r>
            <a:r>
              <a:rPr lang="es-AR" dirty="0">
                <a:sym typeface="Symbol"/>
              </a:rPr>
              <a:t>x: </a:t>
            </a:r>
            <a:r>
              <a:rPr lang="es-AR" dirty="0" smtClean="0"/>
              <a:t>(</a:t>
            </a:r>
            <a:r>
              <a:rPr lang="es-AR" dirty="0"/>
              <a:t>p(x) </a:t>
            </a:r>
            <a:r>
              <a:rPr lang="es-AR" dirty="0" smtClean="0">
                <a:sym typeface="Symbol"/>
              </a:rPr>
              <a:t> </a:t>
            </a:r>
            <a:r>
              <a:rPr lang="es-AR" dirty="0" smtClean="0"/>
              <a:t>q(x))</a:t>
            </a:r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8" t="45350" r="28309" b="32367"/>
          <a:stretch/>
        </p:blipFill>
        <p:spPr bwMode="auto">
          <a:xfrm>
            <a:off x="4572000" y="148341"/>
            <a:ext cx="4432742" cy="143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2 Conector curvado"/>
          <p:cNvCxnSpPr/>
          <p:nvPr/>
        </p:nvCxnSpPr>
        <p:spPr>
          <a:xfrm flipV="1">
            <a:off x="3770946" y="498382"/>
            <a:ext cx="936104" cy="629092"/>
          </a:xfrm>
          <a:prstGeom prst="curvedConnector3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>
            <a:off x="3851920" y="2372883"/>
            <a:ext cx="0" cy="3100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2807804" y="2682974"/>
            <a:ext cx="2448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100" b="1" dirty="0" smtClean="0"/>
              <a:t>NEGACIÓN DEL CONDICIONAL E INVOLUTIVA</a:t>
            </a:r>
            <a:endParaRPr lang="es-AR" sz="1100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4716016" y="959425"/>
            <a:ext cx="3960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dirty="0" smtClean="0">
                <a:sym typeface="Wingdings"/>
              </a:rPr>
              <a:t></a:t>
            </a:r>
            <a:endParaRPr lang="es-AR" dirty="0"/>
          </a:p>
        </p:txBody>
      </p:sp>
      <p:sp>
        <p:nvSpPr>
          <p:cNvPr id="25" name="24 CuadroTexto"/>
          <p:cNvSpPr txBox="1"/>
          <p:nvPr/>
        </p:nvSpPr>
        <p:spPr>
          <a:xfrm>
            <a:off x="1907704" y="2272605"/>
            <a:ext cx="3960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dirty="0" smtClean="0">
                <a:sym typeface="Wingdings"/>
              </a:rPr>
              <a:t></a:t>
            </a:r>
            <a:endParaRPr lang="es-AR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23528" y="362138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12.2.</a:t>
            </a:r>
            <a:r>
              <a:rPr lang="es-AR" dirty="0"/>
              <a:t>  </a:t>
            </a:r>
            <a:r>
              <a:rPr lang="es-AR" dirty="0">
                <a:sym typeface="Symbol"/>
              </a:rPr>
              <a:t></a:t>
            </a:r>
            <a:r>
              <a:rPr lang="es-AR" dirty="0"/>
              <a:t> x : (</a:t>
            </a:r>
            <a:r>
              <a:rPr lang="es-AR" dirty="0">
                <a:sym typeface="Symbol"/>
              </a:rPr>
              <a:t></a:t>
            </a:r>
            <a:r>
              <a:rPr lang="es-AR" dirty="0"/>
              <a:t>p(x) </a:t>
            </a:r>
            <a:r>
              <a:rPr lang="es-AR" dirty="0">
                <a:sym typeface="Symbol"/>
              </a:rPr>
              <a:t></a:t>
            </a:r>
            <a:r>
              <a:rPr lang="es-AR" dirty="0"/>
              <a:t> </a:t>
            </a:r>
            <a:r>
              <a:rPr lang="es-AR" dirty="0">
                <a:sym typeface="Symbol"/>
              </a:rPr>
              <a:t></a:t>
            </a:r>
            <a:r>
              <a:rPr lang="es-AR" dirty="0"/>
              <a:t>q(x</a:t>
            </a:r>
            <a:r>
              <a:rPr lang="es-AR" dirty="0" smtClean="0"/>
              <a:t>))</a:t>
            </a:r>
          </a:p>
          <a:p>
            <a:endParaRPr lang="es-AR" dirty="0"/>
          </a:p>
          <a:p>
            <a:r>
              <a:rPr lang="es-AR" dirty="0">
                <a:sym typeface="Symbol"/>
              </a:rPr>
              <a:t></a:t>
            </a:r>
            <a:r>
              <a:rPr lang="es-AR" dirty="0"/>
              <a:t> x : (</a:t>
            </a:r>
            <a:r>
              <a:rPr lang="es-AR" dirty="0">
                <a:sym typeface="Symbol"/>
              </a:rPr>
              <a:t></a:t>
            </a:r>
            <a:r>
              <a:rPr lang="es-AR" dirty="0"/>
              <a:t>p(x) </a:t>
            </a:r>
            <a:r>
              <a:rPr lang="es-AR" dirty="0">
                <a:sym typeface="Symbol"/>
              </a:rPr>
              <a:t></a:t>
            </a:r>
            <a:r>
              <a:rPr lang="es-AR" dirty="0"/>
              <a:t> </a:t>
            </a:r>
            <a:r>
              <a:rPr lang="es-AR" dirty="0">
                <a:sym typeface="Symbol"/>
              </a:rPr>
              <a:t></a:t>
            </a:r>
            <a:r>
              <a:rPr lang="es-AR" dirty="0"/>
              <a:t>q(x</a:t>
            </a:r>
            <a:r>
              <a:rPr lang="es-AR" dirty="0" smtClean="0"/>
              <a:t>))</a:t>
            </a:r>
            <a:r>
              <a:rPr lang="es-AR" dirty="0">
                <a:sym typeface="Symbol"/>
              </a:rPr>
              <a:t> </a:t>
            </a:r>
            <a:r>
              <a:rPr lang="es-AR" dirty="0" smtClean="0">
                <a:sym typeface="Symbol"/>
              </a:rPr>
              <a:t> </a:t>
            </a:r>
            <a:r>
              <a:rPr lang="es-AR" dirty="0">
                <a:sym typeface="Symbol"/>
              </a:rPr>
              <a:t></a:t>
            </a:r>
            <a:r>
              <a:rPr lang="es-AR" dirty="0"/>
              <a:t>x </a:t>
            </a:r>
            <a:r>
              <a:rPr lang="es-AR" dirty="0" smtClean="0"/>
              <a:t>:</a:t>
            </a:r>
            <a:r>
              <a:rPr lang="es-AR" dirty="0" smtClean="0">
                <a:sym typeface="Symbol"/>
              </a:rPr>
              <a:t></a:t>
            </a:r>
            <a:r>
              <a:rPr lang="es-AR" dirty="0"/>
              <a:t> (</a:t>
            </a:r>
            <a:r>
              <a:rPr lang="es-AR" dirty="0">
                <a:sym typeface="Symbol"/>
              </a:rPr>
              <a:t></a:t>
            </a:r>
            <a:r>
              <a:rPr lang="es-AR" dirty="0"/>
              <a:t>p(x) </a:t>
            </a:r>
            <a:r>
              <a:rPr lang="es-AR" b="1" dirty="0">
                <a:solidFill>
                  <a:schemeClr val="accent1"/>
                </a:solidFill>
                <a:sym typeface="Symbol"/>
              </a:rPr>
              <a:t></a:t>
            </a:r>
            <a:r>
              <a:rPr lang="es-AR" dirty="0"/>
              <a:t> </a:t>
            </a:r>
            <a:r>
              <a:rPr lang="es-AR" dirty="0">
                <a:sym typeface="Symbol"/>
              </a:rPr>
              <a:t></a:t>
            </a:r>
            <a:r>
              <a:rPr lang="es-AR" dirty="0"/>
              <a:t>q(x</a:t>
            </a:r>
            <a:r>
              <a:rPr lang="es-AR" dirty="0" smtClean="0"/>
              <a:t>)) </a:t>
            </a:r>
            <a:r>
              <a:rPr lang="es-AR" dirty="0" smtClean="0">
                <a:sym typeface="Symbol"/>
              </a:rPr>
              <a:t></a:t>
            </a:r>
            <a:r>
              <a:rPr lang="es-AR" dirty="0">
                <a:sym typeface="Symbol"/>
              </a:rPr>
              <a:t> </a:t>
            </a:r>
            <a:r>
              <a:rPr lang="es-AR" dirty="0" smtClean="0"/>
              <a:t>x : (p(x</a:t>
            </a:r>
            <a:r>
              <a:rPr lang="es-AR" dirty="0"/>
              <a:t>) </a:t>
            </a:r>
            <a:r>
              <a:rPr lang="es-AR" dirty="0" smtClean="0">
                <a:sym typeface="Symbol"/>
              </a:rPr>
              <a:t> </a:t>
            </a:r>
            <a:r>
              <a:rPr lang="es-AR" dirty="0" smtClean="0"/>
              <a:t>q(x</a:t>
            </a:r>
            <a:r>
              <a:rPr lang="es-AR" dirty="0"/>
              <a:t>))</a:t>
            </a:r>
            <a:r>
              <a:rPr lang="es-AR" dirty="0" smtClean="0">
                <a:sym typeface="Symbol"/>
              </a:rPr>
              <a:t> </a:t>
            </a:r>
            <a:r>
              <a:rPr lang="es-AR" dirty="0" smtClean="0"/>
              <a:t>  </a:t>
            </a:r>
            <a:endParaRPr lang="es-AR" dirty="0"/>
          </a:p>
          <a:p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236297" y="644878"/>
            <a:ext cx="3759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dirty="0" smtClean="0">
                <a:sym typeface="Wingdings"/>
              </a:rPr>
              <a:t></a:t>
            </a:r>
            <a:endParaRPr lang="es-AR" dirty="0"/>
          </a:p>
        </p:txBody>
      </p:sp>
      <p:cxnSp>
        <p:nvCxnSpPr>
          <p:cNvPr id="28" name="27 Conector recto de flecha"/>
          <p:cNvCxnSpPr/>
          <p:nvPr/>
        </p:nvCxnSpPr>
        <p:spPr>
          <a:xfrm>
            <a:off x="3887925" y="4498288"/>
            <a:ext cx="0" cy="3100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2843809" y="4808379"/>
            <a:ext cx="2448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100" b="1" dirty="0" smtClean="0"/>
              <a:t>DE MORGAN E INVOLUTIVA</a:t>
            </a:r>
            <a:endParaRPr lang="es-AR" sz="1100" b="1" dirty="0"/>
          </a:p>
        </p:txBody>
      </p:sp>
      <p:pic>
        <p:nvPicPr>
          <p:cNvPr id="18" name="Sonido grabad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12160" y="2209800"/>
            <a:ext cx="609600" cy="812800"/>
          </a:xfrm>
          <a:prstGeom prst="rect">
            <a:avLst/>
          </a:prstGeom>
        </p:spPr>
      </p:pic>
      <p:pic>
        <p:nvPicPr>
          <p:cNvPr id="19" name="Sonido grabado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84168" y="4498288"/>
            <a:ext cx="609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5150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69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8</a:t>
            </a:fld>
            <a:endParaRPr lang="es-AR"/>
          </a:p>
        </p:txBody>
      </p:sp>
      <p:sp>
        <p:nvSpPr>
          <p:cNvPr id="3" name="Google Shape;81;p14"/>
          <p:cNvSpPr txBox="1">
            <a:spLocks/>
          </p:cNvSpPr>
          <p:nvPr/>
        </p:nvSpPr>
        <p:spPr>
          <a:xfrm>
            <a:off x="323528" y="148340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erlin Sans FB" panose="020E0602020502020306" pitchFamily="34" charset="0"/>
              </a:rPr>
              <a:t>ACTIVIDAD 13.</a:t>
            </a:r>
            <a:endParaRPr lang="es-AR" sz="3600" dirty="0">
              <a:solidFill>
                <a:schemeClr val="accent5">
                  <a:lumMod val="20000"/>
                  <a:lumOff val="80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74738" y="1511511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Tener en cuenta que, no siempre se pueden aplicar las leyes de distribución de cuantificadores</a:t>
            </a:r>
            <a:endParaRPr lang="es-A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3" t="40459" r="29038" b="24874"/>
          <a:stretch/>
        </p:blipFill>
        <p:spPr bwMode="auto">
          <a:xfrm>
            <a:off x="5639984" y="57205"/>
            <a:ext cx="3036472" cy="14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5 Conector curvado"/>
          <p:cNvCxnSpPr/>
          <p:nvPr/>
        </p:nvCxnSpPr>
        <p:spPr>
          <a:xfrm flipV="1">
            <a:off x="4932040" y="782091"/>
            <a:ext cx="936104" cy="629092"/>
          </a:xfrm>
          <a:prstGeom prst="curvedConnector3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491944" y="2183185"/>
            <a:ext cx="67687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/>
              <a:t>13.1.</a:t>
            </a:r>
            <a:r>
              <a:rPr lang="es-AR" sz="1600" dirty="0"/>
              <a:t> Algún número es par y positivo</a:t>
            </a:r>
            <a:r>
              <a:rPr lang="es-AR" sz="1600" dirty="0" smtClean="0"/>
              <a:t>.</a:t>
            </a:r>
          </a:p>
          <a:p>
            <a:r>
              <a:rPr lang="es-AR" sz="1600" dirty="0"/>
              <a:t>p</a:t>
            </a:r>
            <a:r>
              <a:rPr lang="es-AR" sz="1600" dirty="0" smtClean="0"/>
              <a:t>(x): x es número par		q(x): x es número positivo</a:t>
            </a:r>
          </a:p>
          <a:p>
            <a:endParaRPr lang="es-AR" sz="1600" dirty="0"/>
          </a:p>
          <a:p>
            <a:r>
              <a:rPr lang="es-AR" sz="1600" dirty="0" smtClean="0">
                <a:sym typeface="Symbol"/>
              </a:rPr>
              <a:t>x : (</a:t>
            </a:r>
            <a:r>
              <a:rPr lang="es-AR" sz="1600" dirty="0" smtClean="0">
                <a:sym typeface="Wingdings" panose="05000000000000000000" pitchFamily="2" charset="2"/>
              </a:rPr>
              <a:t>p(x)</a:t>
            </a:r>
            <a:r>
              <a:rPr lang="es-AR" sz="1600" dirty="0" smtClean="0">
                <a:sym typeface="Symbol"/>
              </a:rPr>
              <a:t>q(x)) 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 </a:t>
            </a:r>
            <a:r>
              <a:rPr lang="es-AR" sz="1600" dirty="0">
                <a:sym typeface="Symbol"/>
              </a:rPr>
              <a:t>x : </a:t>
            </a:r>
            <a:r>
              <a:rPr lang="es-AR" sz="1600" dirty="0" smtClean="0">
                <a:sym typeface="Wingdings" panose="05000000000000000000" pitchFamily="2" charset="2"/>
              </a:rPr>
              <a:t>p(x) </a:t>
            </a:r>
            <a:r>
              <a:rPr lang="es-AR" sz="1600" dirty="0" smtClean="0">
                <a:sym typeface="Symbol"/>
              </a:rPr>
              <a:t> </a:t>
            </a:r>
            <a:r>
              <a:rPr lang="es-AR" sz="1600" dirty="0">
                <a:sym typeface="Symbol"/>
              </a:rPr>
              <a:t>x </a:t>
            </a:r>
            <a:r>
              <a:rPr lang="es-AR" sz="1600" dirty="0" smtClean="0">
                <a:sym typeface="Symbol"/>
              </a:rPr>
              <a:t>: q(x) </a:t>
            </a:r>
            <a:endParaRPr lang="es-A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AR" sz="1600" dirty="0" smtClean="0"/>
          </a:p>
          <a:p>
            <a:r>
              <a:rPr lang="es-AR" sz="1600" dirty="0" smtClean="0"/>
              <a:t> </a:t>
            </a:r>
            <a:endParaRPr lang="es-AR" sz="1600" dirty="0"/>
          </a:p>
          <a:p>
            <a:endParaRPr lang="es-AR" sz="1600" dirty="0" smtClean="0"/>
          </a:p>
          <a:p>
            <a:r>
              <a:rPr lang="es-AR" sz="1600" b="1" dirty="0"/>
              <a:t>13.4. </a:t>
            </a:r>
            <a:r>
              <a:rPr lang="es-AR" sz="1600" dirty="0"/>
              <a:t>Hay pintores y hay escultores</a:t>
            </a:r>
            <a:r>
              <a:rPr lang="es-AR" sz="1600" dirty="0" smtClean="0"/>
              <a:t>.</a:t>
            </a:r>
          </a:p>
          <a:p>
            <a:r>
              <a:rPr lang="es-AR" sz="1600" dirty="0"/>
              <a:t>p(x): x es </a:t>
            </a:r>
            <a:r>
              <a:rPr lang="es-AR" sz="1600" dirty="0" smtClean="0"/>
              <a:t>pintor</a:t>
            </a:r>
            <a:r>
              <a:rPr lang="es-AR" sz="1600" dirty="0"/>
              <a:t>		q(x): x es </a:t>
            </a:r>
            <a:r>
              <a:rPr lang="es-AR" sz="1600" dirty="0" smtClean="0"/>
              <a:t>escultor</a:t>
            </a:r>
            <a:endParaRPr lang="es-AR" sz="1600" dirty="0"/>
          </a:p>
          <a:p>
            <a:endParaRPr lang="es-AR" sz="1600" dirty="0" smtClean="0">
              <a:sym typeface="Symbol"/>
            </a:endParaRPr>
          </a:p>
          <a:p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 </a:t>
            </a:r>
            <a:r>
              <a:rPr lang="es-AR" sz="1600" dirty="0">
                <a:sym typeface="Symbol"/>
              </a:rPr>
              <a:t>x : </a:t>
            </a:r>
            <a:r>
              <a:rPr lang="es-AR" sz="1600" dirty="0">
                <a:sym typeface="Wingdings" panose="05000000000000000000" pitchFamily="2" charset="2"/>
              </a:rPr>
              <a:t>p(x) </a:t>
            </a:r>
            <a:r>
              <a:rPr lang="es-AR" sz="1600" dirty="0">
                <a:sym typeface="Symbol"/>
              </a:rPr>
              <a:t> x : q(x) </a:t>
            </a:r>
            <a:endParaRPr lang="es-A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AR" sz="1600" dirty="0"/>
          </a:p>
          <a:p>
            <a:endParaRPr lang="es-AR" sz="1600" dirty="0"/>
          </a:p>
        </p:txBody>
      </p:sp>
      <p:sp>
        <p:nvSpPr>
          <p:cNvPr id="8" name="7 CuadroTexto"/>
          <p:cNvSpPr txBox="1"/>
          <p:nvPr/>
        </p:nvSpPr>
        <p:spPr>
          <a:xfrm>
            <a:off x="5796084" y="1062780"/>
            <a:ext cx="3960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dirty="0" smtClean="0">
                <a:sym typeface="Wingdings"/>
              </a:rPr>
              <a:t></a:t>
            </a:r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1907704" y="3360672"/>
            <a:ext cx="3960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dirty="0" smtClean="0">
                <a:sym typeface="Wingdings"/>
              </a:rPr>
              <a:t></a:t>
            </a:r>
            <a:endParaRPr lang="es-AR" dirty="0"/>
          </a:p>
        </p:txBody>
      </p:sp>
      <p:sp>
        <p:nvSpPr>
          <p:cNvPr id="7" name="6 Rectángulo"/>
          <p:cNvSpPr/>
          <p:nvPr/>
        </p:nvSpPr>
        <p:spPr>
          <a:xfrm>
            <a:off x="1965260" y="5153228"/>
            <a:ext cx="34348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NO SE PUEDE APLICAR LAS LEYES </a:t>
            </a:r>
          </a:p>
          <a:p>
            <a:pPr algn="ctr"/>
            <a:r>
              <a:rPr lang="es-E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DE </a:t>
            </a:r>
            <a:r>
              <a:rPr lang="es-E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DISTRIBUCIÓN</a:t>
            </a:r>
            <a:r>
              <a:rPr lang="es-E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DE </a:t>
            </a:r>
          </a:p>
          <a:p>
            <a:pPr algn="ctr"/>
            <a:r>
              <a:rPr lang="es-E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CUANTIFICADORES</a:t>
            </a:r>
            <a:endParaRPr lang="es-ES" sz="12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2" name="Google Shape;386;p38"/>
          <p:cNvSpPr/>
          <p:nvPr/>
        </p:nvSpPr>
        <p:spPr>
          <a:xfrm>
            <a:off x="4572014" y="5894252"/>
            <a:ext cx="346205" cy="464433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lt1"/>
          </a:solidFill>
          <a:ln>
            <a:solidFill>
              <a:srgbClr val="FFFF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2;p38"/>
          <p:cNvSpPr/>
          <p:nvPr/>
        </p:nvSpPr>
        <p:spPr>
          <a:xfrm rot="10607032">
            <a:off x="5014655" y="5928597"/>
            <a:ext cx="375993" cy="46303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lt1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20;p38"/>
          <p:cNvSpPr/>
          <p:nvPr/>
        </p:nvSpPr>
        <p:spPr>
          <a:xfrm>
            <a:off x="4062110" y="5906134"/>
            <a:ext cx="365875" cy="499197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lt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10 Cerrar llave"/>
          <p:cNvSpPr/>
          <p:nvPr/>
        </p:nvSpPr>
        <p:spPr>
          <a:xfrm>
            <a:off x="7812360" y="148340"/>
            <a:ext cx="72008" cy="501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Cerrar llave"/>
          <p:cNvSpPr/>
          <p:nvPr/>
        </p:nvSpPr>
        <p:spPr>
          <a:xfrm>
            <a:off x="7872587" y="846036"/>
            <a:ext cx="72008" cy="501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Sonido grabad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8255" y="3565856"/>
            <a:ext cx="609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7377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Google Shape;81;p14"/>
          <p:cNvSpPr txBox="1">
            <a:spLocks/>
          </p:cNvSpPr>
          <p:nvPr/>
        </p:nvSpPr>
        <p:spPr>
          <a:xfrm>
            <a:off x="308007" y="649540"/>
            <a:ext cx="5868600" cy="10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600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ACTIVIDAD 14.</a:t>
            </a:r>
            <a:endParaRPr lang="es-AR" sz="36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79663" y="1988840"/>
            <a:ext cx="82964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 smtClean="0">
                <a:latin typeface="Arial Narrow" panose="020B0606020202030204" pitchFamily="34" charset="0"/>
              </a:rPr>
              <a:t>En esta actividad, tienen que hacer el mismo trabajo que en la actividad anterior. Haré sólo una a modo de ejemplificación.</a:t>
            </a:r>
          </a:p>
          <a:p>
            <a:endParaRPr lang="es-AR" sz="1800" dirty="0">
              <a:latin typeface="Arial Narrow" panose="020B0606020202030204" pitchFamily="34" charset="0"/>
            </a:endParaRPr>
          </a:p>
          <a:p>
            <a:r>
              <a:rPr lang="es-AR" sz="1800" b="1" dirty="0" smtClean="0"/>
              <a:t>14.5</a:t>
            </a:r>
            <a:r>
              <a:rPr lang="es-AR" sz="1800" b="1" dirty="0"/>
              <a:t>.</a:t>
            </a:r>
            <a:r>
              <a:rPr lang="es-AR" sz="1800" dirty="0"/>
              <a:t>   </a:t>
            </a:r>
            <a:r>
              <a:rPr lang="es-AR" sz="1800" dirty="0">
                <a:sym typeface="Symbol"/>
              </a:rPr>
              <a:t></a:t>
            </a:r>
            <a:r>
              <a:rPr lang="es-AR" sz="1800" dirty="0"/>
              <a:t>x : p(x)  </a:t>
            </a:r>
            <a:r>
              <a:rPr lang="es-AR" sz="1800" b="1" dirty="0">
                <a:sym typeface="Symbol"/>
              </a:rPr>
              <a:t></a:t>
            </a:r>
            <a:r>
              <a:rPr lang="es-AR" sz="1800" dirty="0"/>
              <a:t>  </a:t>
            </a:r>
            <a:r>
              <a:rPr lang="es-AR" sz="1800" dirty="0">
                <a:sym typeface="Symbol"/>
              </a:rPr>
              <a:t></a:t>
            </a:r>
            <a:r>
              <a:rPr lang="es-AR" sz="1800" dirty="0"/>
              <a:t>x : (q(x) </a:t>
            </a:r>
            <a:r>
              <a:rPr lang="es-AR" sz="1800" dirty="0">
                <a:sym typeface="Symbol"/>
              </a:rPr>
              <a:t></a:t>
            </a:r>
            <a:r>
              <a:rPr lang="es-AR" sz="1800" dirty="0"/>
              <a:t> r(x))</a:t>
            </a:r>
          </a:p>
          <a:p>
            <a:r>
              <a:rPr lang="es-AR" sz="1800" dirty="0" smtClean="0">
                <a:latin typeface="Arial Narrow" panose="020B0606020202030204" pitchFamily="34" charset="0"/>
              </a:rPr>
              <a:t> </a:t>
            </a:r>
          </a:p>
          <a:p>
            <a:r>
              <a:rPr lang="es-AR" sz="1800" dirty="0" smtClean="0">
                <a:sym typeface="Symbol"/>
              </a:rPr>
              <a:t></a:t>
            </a:r>
            <a:r>
              <a:rPr lang="es-AR" sz="1800" dirty="0"/>
              <a:t>x : p(x)  </a:t>
            </a:r>
            <a:r>
              <a:rPr lang="es-AR" sz="1800" dirty="0">
                <a:sym typeface="Symbol"/>
              </a:rPr>
              <a:t></a:t>
            </a:r>
            <a:r>
              <a:rPr lang="es-AR" sz="1800" dirty="0"/>
              <a:t>  </a:t>
            </a:r>
            <a:r>
              <a:rPr lang="es-AR" sz="1800" dirty="0">
                <a:sym typeface="Symbol"/>
              </a:rPr>
              <a:t></a:t>
            </a:r>
            <a:r>
              <a:rPr lang="es-AR" sz="1800" dirty="0"/>
              <a:t>x : (q(x) </a:t>
            </a:r>
            <a:r>
              <a:rPr lang="es-AR" sz="1800" dirty="0">
                <a:sym typeface="Symbol"/>
              </a:rPr>
              <a:t></a:t>
            </a:r>
            <a:r>
              <a:rPr lang="es-AR" sz="1800" dirty="0"/>
              <a:t> r(x</a:t>
            </a:r>
            <a:r>
              <a:rPr lang="es-AR" sz="1800" dirty="0" smtClean="0"/>
              <a:t>))</a:t>
            </a:r>
            <a:r>
              <a:rPr lang="es-AR" sz="1800" dirty="0">
                <a:sym typeface="Symbol"/>
              </a:rPr>
              <a:t> </a:t>
            </a:r>
            <a:r>
              <a:rPr lang="es-AR" sz="2400" b="1" dirty="0" smtClean="0">
                <a:solidFill>
                  <a:schemeClr val="bg1"/>
                </a:solidFill>
                <a:sym typeface="Symbol"/>
              </a:rPr>
              <a:t></a:t>
            </a:r>
            <a:r>
              <a:rPr lang="es-AR" sz="1800" dirty="0" smtClean="0">
                <a:sym typeface="Symbol"/>
              </a:rPr>
              <a:t> </a:t>
            </a:r>
            <a:r>
              <a:rPr lang="es-AR" sz="1800" dirty="0">
                <a:sym typeface="Symbol"/>
              </a:rPr>
              <a:t></a:t>
            </a:r>
            <a:r>
              <a:rPr lang="es-AR" sz="1800" dirty="0"/>
              <a:t>x </a:t>
            </a:r>
            <a:r>
              <a:rPr lang="es-AR" sz="1800" dirty="0" smtClean="0"/>
              <a:t>: ( </a:t>
            </a:r>
            <a:r>
              <a:rPr lang="es-AR" sz="1800" dirty="0"/>
              <a:t>p(x)  </a:t>
            </a:r>
            <a:r>
              <a:rPr lang="es-AR" sz="1800" dirty="0">
                <a:sym typeface="Symbol"/>
              </a:rPr>
              <a:t></a:t>
            </a:r>
            <a:r>
              <a:rPr lang="es-AR" sz="1800" dirty="0"/>
              <a:t> </a:t>
            </a:r>
            <a:r>
              <a:rPr lang="es-AR" sz="1800" dirty="0" smtClean="0"/>
              <a:t>(</a:t>
            </a:r>
            <a:r>
              <a:rPr lang="es-AR" sz="1800" dirty="0"/>
              <a:t>q(x) </a:t>
            </a:r>
            <a:r>
              <a:rPr lang="es-AR" sz="1800" dirty="0">
                <a:sym typeface="Symbol"/>
              </a:rPr>
              <a:t></a:t>
            </a:r>
            <a:r>
              <a:rPr lang="es-AR" sz="1800" dirty="0"/>
              <a:t> r(x</a:t>
            </a:r>
            <a:r>
              <a:rPr lang="es-AR" sz="1800" dirty="0" smtClean="0"/>
              <a:t>)) )</a:t>
            </a:r>
            <a:r>
              <a:rPr lang="es-AR" sz="1800" dirty="0" smtClean="0">
                <a:sym typeface="Symbol"/>
              </a:rPr>
              <a:t> </a:t>
            </a:r>
            <a:endParaRPr lang="es-AR" sz="1800" dirty="0"/>
          </a:p>
          <a:p>
            <a:endParaRPr lang="es-AR" sz="1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01921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incheta">
  <a:themeElements>
    <a:clrScheme name="Chincheta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Chincheta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hinchet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ppt/theme/themeOverride10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ppt/theme/themeOverride11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ppt/theme/themeOverride12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ppt/theme/themeOverride8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ppt/theme/themeOverride9.xml><?xml version="1.0" encoding="utf-8"?>
<a:themeOverride xmlns:a="http://schemas.openxmlformats.org/drawingml/2006/main">
  <a:clrScheme name="Custom 347">
    <a:dk1>
      <a:srgbClr val="1A1135"/>
    </a:dk1>
    <a:lt1>
      <a:srgbClr val="FFFFFF"/>
    </a:lt1>
    <a:dk2>
      <a:srgbClr val="6A6185"/>
    </a:dk2>
    <a:lt2>
      <a:srgbClr val="F1F0F3"/>
    </a:lt2>
    <a:accent1>
      <a:srgbClr val="EB37A6"/>
    </a:accent1>
    <a:accent2>
      <a:srgbClr val="8A3ACC"/>
    </a:accent2>
    <a:accent3>
      <a:srgbClr val="1994EB"/>
    </a:accent3>
    <a:accent4>
      <a:srgbClr val="80D126"/>
    </a:accent4>
    <a:accent5>
      <a:srgbClr val="FFBF00"/>
    </a:accent5>
    <a:accent6>
      <a:srgbClr val="F1473D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586</Words>
  <Application>Microsoft Office PowerPoint</Application>
  <PresentationFormat>Presentación en pantalla (4:3)</PresentationFormat>
  <Paragraphs>179</Paragraphs>
  <Slides>13</Slides>
  <Notes>8</Notes>
  <HiddenSlides>0</HiddenSlides>
  <MMClips>13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15" baseType="lpstr">
      <vt:lpstr>Tybalt template</vt:lpstr>
      <vt:lpstr>Chincheta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SANTIAGO[NET]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Ximena</dc:creator>
  <cp:lastModifiedBy>Ximena</cp:lastModifiedBy>
  <cp:revision>2</cp:revision>
  <dcterms:created xsi:type="dcterms:W3CDTF">2020-05-27T00:14:38Z</dcterms:created>
  <dcterms:modified xsi:type="dcterms:W3CDTF">2020-05-27T00:23:35Z</dcterms:modified>
</cp:coreProperties>
</file>